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A5A7A3-2807-4BC1-833D-7BB077FA5D64}" type="doc">
      <dgm:prSet loTypeId="urn:microsoft.com/office/officeart/2005/8/layout/chevron2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385E1939-C345-4BAC-B2D3-DCD9CC28689E}">
      <dgm:prSet phldrT="[Текст]"/>
      <dgm:spPr/>
      <dgm:t>
        <a:bodyPr/>
        <a:lstStyle/>
        <a:p>
          <a:r>
            <a:rPr lang="ru-RU" dirty="0" smtClean="0"/>
            <a:t>Инструкция</a:t>
          </a:r>
          <a:endParaRPr lang="ru-RU" dirty="0"/>
        </a:p>
      </dgm:t>
    </dgm:pt>
    <dgm:pt modelId="{94E63D41-D415-4431-9124-75349D3DA815}" type="parTrans" cxnId="{1810EA64-21B2-4911-8D48-426DB84BF197}">
      <dgm:prSet/>
      <dgm:spPr/>
      <dgm:t>
        <a:bodyPr/>
        <a:lstStyle/>
        <a:p>
          <a:endParaRPr lang="ru-RU"/>
        </a:p>
      </dgm:t>
    </dgm:pt>
    <dgm:pt modelId="{33F9C3FC-B6C0-41CA-B8B7-2DA42D6E8075}" type="sibTrans" cxnId="{1810EA64-21B2-4911-8D48-426DB84BF197}">
      <dgm:prSet/>
      <dgm:spPr/>
      <dgm:t>
        <a:bodyPr/>
        <a:lstStyle/>
        <a:p>
          <a:endParaRPr lang="ru-RU"/>
        </a:p>
      </dgm:t>
    </dgm:pt>
    <dgm:pt modelId="{471A4145-EB8B-4134-9AC6-37F2A6A08EFE}">
      <dgm:prSet phldrT="[Текст]"/>
      <dgm:spPr/>
      <dgm:t>
        <a:bodyPr/>
        <a:lstStyle/>
        <a:p>
          <a:r>
            <a:rPr lang="ru-RU" dirty="0" smtClean="0"/>
            <a:t>Практическая работа</a:t>
          </a:r>
          <a:endParaRPr lang="ru-RU" dirty="0"/>
        </a:p>
      </dgm:t>
    </dgm:pt>
    <dgm:pt modelId="{7DBCBD2D-1152-444F-903A-19707E545C86}" type="parTrans" cxnId="{F2260F6D-B819-4A53-A5CB-B414EB67D839}">
      <dgm:prSet/>
      <dgm:spPr/>
      <dgm:t>
        <a:bodyPr/>
        <a:lstStyle/>
        <a:p>
          <a:endParaRPr lang="ru-RU"/>
        </a:p>
      </dgm:t>
    </dgm:pt>
    <dgm:pt modelId="{6A5983DE-B967-4CB9-8A30-8DA697B37208}" type="sibTrans" cxnId="{F2260F6D-B819-4A53-A5CB-B414EB67D839}">
      <dgm:prSet/>
      <dgm:spPr/>
      <dgm:t>
        <a:bodyPr/>
        <a:lstStyle/>
        <a:p>
          <a:endParaRPr lang="ru-RU"/>
        </a:p>
      </dgm:t>
    </dgm:pt>
    <dgm:pt modelId="{F689C757-5790-4F9E-851B-AFCA86BDBDDF}">
      <dgm:prSet/>
      <dgm:spPr/>
      <dgm:t>
        <a:bodyPr/>
        <a:lstStyle/>
        <a:p>
          <a:r>
            <a:rPr lang="ru-RU" dirty="0" smtClean="0"/>
            <a:t>Инструкция</a:t>
          </a:r>
          <a:endParaRPr lang="ru-RU" dirty="0"/>
        </a:p>
      </dgm:t>
    </dgm:pt>
    <dgm:pt modelId="{3308DE4D-3749-4A0B-A5C2-AD15E5802C5F}" type="parTrans" cxnId="{6D69EBCF-A8F8-42B8-A75D-35F46F8E2905}">
      <dgm:prSet/>
      <dgm:spPr/>
      <dgm:t>
        <a:bodyPr/>
        <a:lstStyle/>
        <a:p>
          <a:endParaRPr lang="ru-RU"/>
        </a:p>
      </dgm:t>
    </dgm:pt>
    <dgm:pt modelId="{400739B5-C5DC-4980-8AFC-E5C62F621466}" type="sibTrans" cxnId="{6D69EBCF-A8F8-42B8-A75D-35F46F8E2905}">
      <dgm:prSet/>
      <dgm:spPr/>
      <dgm:t>
        <a:bodyPr/>
        <a:lstStyle/>
        <a:p>
          <a:endParaRPr lang="ru-RU"/>
        </a:p>
      </dgm:t>
    </dgm:pt>
    <dgm:pt modelId="{983F2498-2AC5-4605-883B-C748DCD363FB}">
      <dgm:prSet/>
      <dgm:spPr/>
      <dgm:t>
        <a:bodyPr/>
        <a:lstStyle/>
        <a:p>
          <a:r>
            <a:rPr lang="ru-RU" dirty="0" smtClean="0"/>
            <a:t>Практическая работа</a:t>
          </a:r>
          <a:endParaRPr lang="ru-RU" dirty="0"/>
        </a:p>
      </dgm:t>
    </dgm:pt>
    <dgm:pt modelId="{A1CA1ECF-873E-4717-9931-8343326690D2}" type="parTrans" cxnId="{19766A0F-9CC3-4D52-804A-89ABBA9CABD6}">
      <dgm:prSet/>
      <dgm:spPr/>
      <dgm:t>
        <a:bodyPr/>
        <a:lstStyle/>
        <a:p>
          <a:endParaRPr lang="ru-RU"/>
        </a:p>
      </dgm:t>
    </dgm:pt>
    <dgm:pt modelId="{2E8DF0BD-6589-45A8-B110-2FA4D601CBD6}" type="sibTrans" cxnId="{19766A0F-9CC3-4D52-804A-89ABBA9CABD6}">
      <dgm:prSet/>
      <dgm:spPr/>
      <dgm:t>
        <a:bodyPr/>
        <a:lstStyle/>
        <a:p>
          <a:endParaRPr lang="ru-RU"/>
        </a:p>
      </dgm:t>
    </dgm:pt>
    <dgm:pt modelId="{A7DF7E0B-9B19-4220-AB1F-AC2027C318F5}" type="pres">
      <dgm:prSet presAssocID="{79A5A7A3-2807-4BC1-833D-7BB077FA5D6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24A1DB-00AE-4CC0-9D03-F4D01883B15E}" type="pres">
      <dgm:prSet presAssocID="{385E1939-C345-4BAC-B2D3-DCD9CC28689E}" presName="composite" presStyleCnt="0"/>
      <dgm:spPr/>
    </dgm:pt>
    <dgm:pt modelId="{590F5E3F-94B5-45F6-8F36-181DE1C8FA71}" type="pres">
      <dgm:prSet presAssocID="{385E1939-C345-4BAC-B2D3-DCD9CC28689E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340AB1-438A-4B99-8C8C-959E4FDF1904}" type="pres">
      <dgm:prSet presAssocID="{385E1939-C345-4BAC-B2D3-DCD9CC28689E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FF22E-8376-4A76-8686-7DDC422195A9}" type="pres">
      <dgm:prSet presAssocID="{33F9C3FC-B6C0-41CA-B8B7-2DA42D6E8075}" presName="sp" presStyleCnt="0"/>
      <dgm:spPr/>
    </dgm:pt>
    <dgm:pt modelId="{102F20B0-B7C9-41B1-AD1C-E9E931B72E04}" type="pres">
      <dgm:prSet presAssocID="{471A4145-EB8B-4134-9AC6-37F2A6A08EFE}" presName="composite" presStyleCnt="0"/>
      <dgm:spPr/>
    </dgm:pt>
    <dgm:pt modelId="{8DD0535D-655F-4A00-AA73-2292C1A74EE3}" type="pres">
      <dgm:prSet presAssocID="{471A4145-EB8B-4134-9AC6-37F2A6A08EFE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781ACE-45AB-48B8-801A-92FF4AD4168E}" type="pres">
      <dgm:prSet presAssocID="{471A4145-EB8B-4134-9AC6-37F2A6A08EFE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766A0F-9CC3-4D52-804A-89ABBA9CABD6}" srcId="{471A4145-EB8B-4134-9AC6-37F2A6A08EFE}" destId="{983F2498-2AC5-4605-883B-C748DCD363FB}" srcOrd="0" destOrd="0" parTransId="{A1CA1ECF-873E-4717-9931-8343326690D2}" sibTransId="{2E8DF0BD-6589-45A8-B110-2FA4D601CBD6}"/>
    <dgm:cxn modelId="{D97745E0-43E0-4C2C-895B-E571373AAB85}" type="presOf" srcId="{471A4145-EB8B-4134-9AC6-37F2A6A08EFE}" destId="{8DD0535D-655F-4A00-AA73-2292C1A74EE3}" srcOrd="0" destOrd="0" presId="urn:microsoft.com/office/officeart/2005/8/layout/chevron2"/>
    <dgm:cxn modelId="{1810EA64-21B2-4911-8D48-426DB84BF197}" srcId="{79A5A7A3-2807-4BC1-833D-7BB077FA5D64}" destId="{385E1939-C345-4BAC-B2D3-DCD9CC28689E}" srcOrd="0" destOrd="0" parTransId="{94E63D41-D415-4431-9124-75349D3DA815}" sibTransId="{33F9C3FC-B6C0-41CA-B8B7-2DA42D6E8075}"/>
    <dgm:cxn modelId="{41AD516E-AD93-4D0F-97F5-91D2240E8225}" type="presOf" srcId="{983F2498-2AC5-4605-883B-C748DCD363FB}" destId="{42781ACE-45AB-48B8-801A-92FF4AD4168E}" srcOrd="0" destOrd="0" presId="urn:microsoft.com/office/officeart/2005/8/layout/chevron2"/>
    <dgm:cxn modelId="{DFC63C65-872F-4F2C-BCA3-0B699C32EB91}" type="presOf" srcId="{385E1939-C345-4BAC-B2D3-DCD9CC28689E}" destId="{590F5E3F-94B5-45F6-8F36-181DE1C8FA71}" srcOrd="0" destOrd="0" presId="urn:microsoft.com/office/officeart/2005/8/layout/chevron2"/>
    <dgm:cxn modelId="{F2260F6D-B819-4A53-A5CB-B414EB67D839}" srcId="{79A5A7A3-2807-4BC1-833D-7BB077FA5D64}" destId="{471A4145-EB8B-4134-9AC6-37F2A6A08EFE}" srcOrd="1" destOrd="0" parTransId="{7DBCBD2D-1152-444F-903A-19707E545C86}" sibTransId="{6A5983DE-B967-4CB9-8A30-8DA697B37208}"/>
    <dgm:cxn modelId="{6D69EBCF-A8F8-42B8-A75D-35F46F8E2905}" srcId="{385E1939-C345-4BAC-B2D3-DCD9CC28689E}" destId="{F689C757-5790-4F9E-851B-AFCA86BDBDDF}" srcOrd="0" destOrd="0" parTransId="{3308DE4D-3749-4A0B-A5C2-AD15E5802C5F}" sibTransId="{400739B5-C5DC-4980-8AFC-E5C62F621466}"/>
    <dgm:cxn modelId="{5F9CFDED-5990-4AB1-872A-5ADA2F7F19CB}" type="presOf" srcId="{79A5A7A3-2807-4BC1-833D-7BB077FA5D64}" destId="{A7DF7E0B-9B19-4220-AB1F-AC2027C318F5}" srcOrd="0" destOrd="0" presId="urn:microsoft.com/office/officeart/2005/8/layout/chevron2"/>
    <dgm:cxn modelId="{3CB29BC6-E03F-4A72-9839-2A64F2FC4F74}" type="presOf" srcId="{F689C757-5790-4F9E-851B-AFCA86BDBDDF}" destId="{F0340AB1-438A-4B99-8C8C-959E4FDF1904}" srcOrd="0" destOrd="0" presId="urn:microsoft.com/office/officeart/2005/8/layout/chevron2"/>
    <dgm:cxn modelId="{E3B3596B-EFD3-473E-BCA0-3F164E8CA033}" type="presParOf" srcId="{A7DF7E0B-9B19-4220-AB1F-AC2027C318F5}" destId="{2624A1DB-00AE-4CC0-9D03-F4D01883B15E}" srcOrd="0" destOrd="0" presId="urn:microsoft.com/office/officeart/2005/8/layout/chevron2"/>
    <dgm:cxn modelId="{D97BD09C-8F70-4479-983F-00D1B81AA175}" type="presParOf" srcId="{2624A1DB-00AE-4CC0-9D03-F4D01883B15E}" destId="{590F5E3F-94B5-45F6-8F36-181DE1C8FA71}" srcOrd="0" destOrd="0" presId="urn:microsoft.com/office/officeart/2005/8/layout/chevron2"/>
    <dgm:cxn modelId="{1BFF325A-4D44-4CC3-AAB0-3BF19ABE26D8}" type="presParOf" srcId="{2624A1DB-00AE-4CC0-9D03-F4D01883B15E}" destId="{F0340AB1-438A-4B99-8C8C-959E4FDF1904}" srcOrd="1" destOrd="0" presId="urn:microsoft.com/office/officeart/2005/8/layout/chevron2"/>
    <dgm:cxn modelId="{11650EAC-355B-4FE1-9445-F3C2CBE63985}" type="presParOf" srcId="{A7DF7E0B-9B19-4220-AB1F-AC2027C318F5}" destId="{F96FF22E-8376-4A76-8686-7DDC422195A9}" srcOrd="1" destOrd="0" presId="urn:microsoft.com/office/officeart/2005/8/layout/chevron2"/>
    <dgm:cxn modelId="{F70CEABB-9FA0-4A66-8E38-94556FE39BFA}" type="presParOf" srcId="{A7DF7E0B-9B19-4220-AB1F-AC2027C318F5}" destId="{102F20B0-B7C9-41B1-AD1C-E9E931B72E04}" srcOrd="2" destOrd="0" presId="urn:microsoft.com/office/officeart/2005/8/layout/chevron2"/>
    <dgm:cxn modelId="{48607226-DDA1-4246-A095-5A1093D2B886}" type="presParOf" srcId="{102F20B0-B7C9-41B1-AD1C-E9E931B72E04}" destId="{8DD0535D-655F-4A00-AA73-2292C1A74EE3}" srcOrd="0" destOrd="0" presId="urn:microsoft.com/office/officeart/2005/8/layout/chevron2"/>
    <dgm:cxn modelId="{A92AE2B7-4EF3-4A55-8DAE-3D3DBEDA73AA}" type="presParOf" srcId="{102F20B0-B7C9-41B1-AD1C-E9E931B72E04}" destId="{42781ACE-45AB-48B8-801A-92FF4AD4168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0F5E3F-94B5-45F6-8F36-181DE1C8FA71}">
      <dsp:nvSpPr>
        <dsp:cNvPr id="0" name=""/>
        <dsp:cNvSpPr/>
      </dsp:nvSpPr>
      <dsp:spPr>
        <a:xfrm rot="5400000">
          <a:off x="-206173" y="206317"/>
          <a:ext cx="1374491" cy="962143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Инструкция</a:t>
          </a:r>
          <a:endParaRPr lang="ru-RU" sz="1200" kern="1200" dirty="0"/>
        </a:p>
      </dsp:txBody>
      <dsp:txXfrm rot="5400000">
        <a:off x="-206173" y="206317"/>
        <a:ext cx="1374491" cy="962143"/>
      </dsp:txXfrm>
    </dsp:sp>
    <dsp:sp modelId="{F0340AB1-438A-4B99-8C8C-959E4FDF1904}">
      <dsp:nvSpPr>
        <dsp:cNvPr id="0" name=""/>
        <dsp:cNvSpPr/>
      </dsp:nvSpPr>
      <dsp:spPr>
        <a:xfrm rot="5400000">
          <a:off x="3082362" y="-2120074"/>
          <a:ext cx="893419" cy="51338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900" kern="1200" dirty="0" smtClean="0"/>
            <a:t>Инструкция</a:t>
          </a:r>
          <a:endParaRPr lang="ru-RU" sz="3900" kern="1200" dirty="0"/>
        </a:p>
      </dsp:txBody>
      <dsp:txXfrm rot="5400000">
        <a:off x="3082362" y="-2120074"/>
        <a:ext cx="893419" cy="5133856"/>
      </dsp:txXfrm>
    </dsp:sp>
    <dsp:sp modelId="{8DD0535D-655F-4A00-AA73-2292C1A74EE3}">
      <dsp:nvSpPr>
        <dsp:cNvPr id="0" name=""/>
        <dsp:cNvSpPr/>
      </dsp:nvSpPr>
      <dsp:spPr>
        <a:xfrm rot="5400000">
          <a:off x="-206173" y="1292166"/>
          <a:ext cx="1374491" cy="962143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Практическая работа</a:t>
          </a:r>
          <a:endParaRPr lang="ru-RU" sz="1200" kern="1200" dirty="0"/>
        </a:p>
      </dsp:txBody>
      <dsp:txXfrm rot="5400000">
        <a:off x="-206173" y="1292166"/>
        <a:ext cx="1374491" cy="962143"/>
      </dsp:txXfrm>
    </dsp:sp>
    <dsp:sp modelId="{42781ACE-45AB-48B8-801A-92FF4AD4168E}">
      <dsp:nvSpPr>
        <dsp:cNvPr id="0" name=""/>
        <dsp:cNvSpPr/>
      </dsp:nvSpPr>
      <dsp:spPr>
        <a:xfrm rot="5400000">
          <a:off x="3082362" y="-1034225"/>
          <a:ext cx="893419" cy="51338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900" kern="1200" dirty="0" smtClean="0"/>
            <a:t>Практическая работа</a:t>
          </a:r>
          <a:endParaRPr lang="ru-RU" sz="3900" kern="1200" dirty="0"/>
        </a:p>
      </dsp:txBody>
      <dsp:txXfrm rot="5400000">
        <a:off x="3082362" y="-1034225"/>
        <a:ext cx="893419" cy="51338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52E68F-5FF0-4555-B82A-37ADE01B81AA}" type="datetimeFigureOut">
              <a:rPr lang="ru-RU"/>
              <a:pPr>
                <a:defRPr/>
              </a:pPr>
              <a:t>01.10.2009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6169902-0A66-40B4-9377-F4E42C7B19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C4036E-C5C1-4880-A27F-9742A9047D5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DF9DE0-D9EE-4CF9-B348-98AC6BBB3452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C3FFCC-A641-46F8-8327-A0C346B829AC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B3AF19-409C-480E-B391-40D42C5FE50C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856A02B-F0C8-426B-A93D-2C230554F654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E871A3-82ED-4CAB-8A2B-4883F14D5F5B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smtClean="0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" charset="0"/>
              </a:rPr>
              <a:t>Задание на закрепление определения высоты и местонахождения на карте равнин и гор.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12111F-223E-4B9E-A635-BC8FE899E157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49C044-255E-4CF3-801D-89CEF337391B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smtClean="0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" charset="0"/>
              </a:rPr>
              <a:t>Можно использовать для взаимопроверки и самопроверки задания на предыдущем слайде.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CFE85-3691-4779-876F-A10459753DB5}" type="datetimeFigureOut">
              <a:rPr lang="ru-RU"/>
              <a:pPr>
                <a:defRPr/>
              </a:pPr>
              <a:t>01.10.2009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6D4D5-5F99-4FF2-B8D5-09FED1349B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59A15-DA6A-4002-8DEB-C0456C2407E1}" type="datetimeFigureOut">
              <a:rPr lang="ru-RU"/>
              <a:pPr>
                <a:defRPr/>
              </a:pPr>
              <a:t>01.10.2009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39EC4-7E17-4AA7-9135-015034DAA2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5B54F-719C-4470-BD96-4FCCBFFAE2E2}" type="datetimeFigureOut">
              <a:rPr lang="ru-RU"/>
              <a:pPr>
                <a:defRPr/>
              </a:pPr>
              <a:t>01.10.2009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08DB3-FB49-4A17-902F-CE640CCAF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A3736-4DF9-490E-9039-E706A17B7356}" type="datetimeFigureOut">
              <a:rPr lang="ru-RU"/>
              <a:pPr>
                <a:defRPr/>
              </a:pPr>
              <a:t>01.10.2009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E941-7B89-4845-8F58-F41B1D1F25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F878A-325C-401F-9D4D-8511D8284FFB}" type="datetimeFigureOut">
              <a:rPr lang="ru-RU"/>
              <a:pPr>
                <a:defRPr/>
              </a:pPr>
              <a:t>01.10.2009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D0571-5FA9-460E-A33C-7EB8E5377E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F92F9-D866-4EEB-AB6D-2229ED032A78}" type="datetimeFigureOut">
              <a:rPr lang="ru-RU"/>
              <a:pPr>
                <a:defRPr/>
              </a:pPr>
              <a:t>01.10.2009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1BD63-2D61-4CFD-98AA-106A1CDFD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10411-C168-4800-A04D-4673EA1CFE11}" type="datetimeFigureOut">
              <a:rPr lang="ru-RU"/>
              <a:pPr>
                <a:defRPr/>
              </a:pPr>
              <a:t>01.10.2009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531D1-34D3-44FF-A1CF-473E9FE9A5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9C112-401C-4DBA-ACDD-331C224A8A3D}" type="datetimeFigureOut">
              <a:rPr lang="ru-RU"/>
              <a:pPr>
                <a:defRPr/>
              </a:pPr>
              <a:t>01.10.2009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074C7-CA87-46F0-95A2-A2E2D32A8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A9EF2-94B1-4E06-9114-D7C87758CC52}" type="datetimeFigureOut">
              <a:rPr lang="ru-RU"/>
              <a:pPr>
                <a:defRPr/>
              </a:pPr>
              <a:t>01.10.2009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1BC5C-F3DC-4AC9-870B-E787D94A28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BD871-363A-4208-86BF-D4374FA78AD5}" type="datetimeFigureOut">
              <a:rPr lang="ru-RU"/>
              <a:pPr>
                <a:defRPr/>
              </a:pPr>
              <a:t>01.10.2009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A07BC-AB55-4C72-AB28-658A1C648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C6541-3E4B-4A58-9513-5F39CBC01D2A}" type="datetimeFigureOut">
              <a:rPr lang="ru-RU"/>
              <a:pPr>
                <a:defRPr/>
              </a:pPr>
              <a:t>01.10.2009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3CD55-6189-4264-9616-B6CBD8FBB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11F1EA-808C-481A-B5D5-8F1671EBA144}" type="datetimeFigureOut">
              <a:rPr lang="ru-RU"/>
              <a:pPr>
                <a:defRPr/>
              </a:pPr>
              <a:t>01.10.2009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4E6AEE-C349-43ED-81BD-801A5C7F9E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Определение по карте высоты гор </a:t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</a:b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785926"/>
            <a:ext cx="6400800" cy="175260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tx1"/>
                </a:solidFill>
              </a:rPr>
              <a:t>Практическая работа 3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3000372"/>
          <a:ext cx="6096000" cy="2460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>
            <a:hlinkClick r:id="rId8" action="ppaction://hlinksldjump"/>
          </p:cNvPr>
          <p:cNvSpPr/>
          <p:nvPr/>
        </p:nvSpPr>
        <p:spPr>
          <a:xfrm>
            <a:off x="1571604" y="2928934"/>
            <a:ext cx="6143668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4071942"/>
            <a:ext cx="6143668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928630" y="285728"/>
            <a:ext cx="82153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latin typeface="Calibri" pitchFamily="34" charset="0"/>
              </a:rPr>
              <a:t>Как </a:t>
            </a:r>
            <a:r>
              <a:rPr lang="ru-RU" sz="2400" dirty="0">
                <a:latin typeface="Calibri" pitchFamily="34" charset="0"/>
              </a:rPr>
              <a:t>определить высоту </a:t>
            </a:r>
            <a:r>
              <a:rPr lang="ru-RU" sz="2400" dirty="0" smtClean="0">
                <a:latin typeface="Calibri" pitchFamily="34" charset="0"/>
              </a:rPr>
              <a:t>гор, </a:t>
            </a:r>
            <a:r>
              <a:rPr lang="ru-RU" sz="2400" dirty="0">
                <a:latin typeface="Calibri" pitchFamily="34" charset="0"/>
              </a:rPr>
              <a:t>например, Уральских.</a:t>
            </a: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071538" y="857232"/>
            <a:ext cx="75009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latin typeface="Calibri" pitchFamily="34" charset="0"/>
              </a:rPr>
              <a:t>1. Найдите горы на карте, если горы расположены в России, то лучше на карте России. </a:t>
            </a:r>
          </a:p>
        </p:txBody>
      </p:sp>
      <p:pic>
        <p:nvPicPr>
          <p:cNvPr id="3076" name="Picture 7" descr="mapa-12-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785926"/>
            <a:ext cx="7259638" cy="481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8" name="AutoShape 8"/>
          <p:cNvSpPr>
            <a:spLocks noChangeArrowheads="1"/>
          </p:cNvSpPr>
          <p:nvPr/>
        </p:nvSpPr>
        <p:spPr bwMode="auto">
          <a:xfrm>
            <a:off x="900113" y="1125538"/>
            <a:ext cx="288925" cy="4318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E3181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42 0.0419 C 0.0401 0.04931 0.04114 0.05926 0.04444 0.07199 C 0.04514 0.07431 0.0467 0.07616 0.04757 0.07847 C 0.05277 0.09398 0.05607 0.10903 0.06527 0.1213 C 0.0684 0.1375 0.07326 0.15139 0.07829 0.16644 C 0.08194 0.17732 0.08454 0.18889 0.08958 0.19884 C 0.09132 0.20834 0.09114 0.22014 0.09444 0.22894 C 0.09913 0.24121 0.10486 0.25255 0.10885 0.26551 C 0.11302 0.27917 0.11736 0.2919 0.125 0.30209 C 0.12725 0.31134 0.13125 0.3169 0.13628 0.32361 C 0.1368 0.3257 0.13698 0.32801 0.13784 0.33009 C 0.13975 0.33449 0.14444 0.34283 0.14444 0.34306 C 0.14809 0.35834 0.14479 0.35324 0.15243 0.36019 C 0.15347 0.36227 0.15434 0.36459 0.15573 0.36644 C 0.15711 0.36829 0.1592 0.36875 0.16041 0.37084 C 0.16145 0.37269 0.16093 0.3757 0.16215 0.37732 C 0.16753 0.38449 0.17343 0.38796 0.17986 0.39236 C 0.18038 0.39445 0.1802 0.39722 0.18142 0.39884 C 0.18264 0.40046 0.18472 0.4 0.18628 0.40093 C 0.19878 0.40926 0.18385 0.40209 0.196 0.40741 C 0.20347 0.41412 0.20625 0.41898 0.21215 0.40741 C 0.21284 0.40023 0.2118 0.39167 0.21527 0.38588 C 0.21875 0.38009 0.22656 0.37917 0.23142 0.37732 C 0.24479 0.37246 0.25798 0.3669 0.27187 0.36435 C 0.27482 0.35185 0.28246 0.35625 0.28958 0.34931 C 0.29149 0.34746 0.29444 0.34584 0.29444 0.34283 C 0.29444 0.34028 0.29149 0.34676 0.28958 0.34722 C 0.28107 0.34908 0.27239 0.34861 0.26371 0.34931 C 0.25625 0.36435 0.26059 0.35949 0.25243 0.36644 C 0.2467 0.37778 0.24027 0.38889 0.23316 0.39884 C 0.22916 0.41412 0.23472 0.39699 0.22656 0.40949 C 0.21701 0.42384 0.22395 0.41945 0.21527 0.42894 C 0.20694 0.43796 0.19409 0.44259 0.18472 0.45046 C 0.18211 0.45278 0.17673 0.45926 0.17343 0.46111 C 0.17031 0.46296 0.16701 0.46412 0.16371 0.46551 C 0.16215 0.46621 0.15885 0.46759 0.15885 0.46783 C 0.15833 0.46968 0.15833 0.47222 0.15729 0.47408 C 0.14895 0.4882 0.15364 0.47361 0.15399 0.47199 C 0.15729 0.47269 0.16059 0.47315 0.16371 0.47408 C 0.16545 0.47454 0.16701 0.47685 0.16857 0.47616 C 0.17448 0.47361 0.17916 0.46713 0.18472 0.46343 C 0.18767 0.45949 0.19184 0.45695 0.19444 0.45255 C 0.19548 0.4507 0.19531 0.44815 0.196 0.44607 C 0.20086 0.43287 0.20573 0.41667 0.21701 0.41181 C 0.22777 0.40185 0.22656 0.4081 0.22656 0.39676 " pathEditMode="relative" rAng="0" ptsTypes="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" y="2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785786" y="285728"/>
            <a:ext cx="77867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latin typeface="Calibri" pitchFamily="34" charset="0"/>
              </a:rPr>
              <a:t>2. Найдите самую высокую точку и определите её высоту.</a:t>
            </a:r>
          </a:p>
        </p:txBody>
      </p:sp>
      <p:pic>
        <p:nvPicPr>
          <p:cNvPr id="4099" name="Picture 4" descr="mapa-12-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1643063"/>
            <a:ext cx="7259637" cy="481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900113" y="1125538"/>
            <a:ext cx="288925" cy="431800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E3181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rot="1200504">
            <a:off x="3130550" y="4095750"/>
            <a:ext cx="2714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Народная, 1985 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19 0.04954 C 0.01423 0.05162 0.0151 0.05417 0.01649 0.05602 C 0.01788 0.05787 0.02014 0.05834 0.02118 0.06042 C 0.02239 0.06296 0.02187 0.06644 0.02291 0.06898 C 0.02465 0.07361 0.02777 0.07709 0.02934 0.08171 C 0.03281 0.09167 0.03437 0.10046 0.03906 0.10972 C 0.04375 0.11898 0.05034 0.12408 0.05503 0.13334 C 0.05746 0.14861 0.05607 0.16088 0.06649 0.16991 C 0.06944 0.18218 0.07274 0.19537 0.07777 0.20648 C 0.0802 0.21181 0.08576 0.22153 0.08576 0.22153 C 0.09027 0.23935 0.09566 0.25533 0.10347 0.27107 C 0.10538 0.27477 0.1052 0.27986 0.10677 0.28403 C 0.11423 0.30394 0.10972 0.29653 0.11805 0.30764 C 0.12014 0.31621 0.12361 0.32176 0.12777 0.32917 C 0.12968 0.34005 0.13472 0.34861 0.13732 0.35926 C 0.13993 0.39213 0.12552 0.45602 0.14548 0.46459 C 0.15086 0.45996 0.15312 0.4544 0.15833 0.44954 C 0.16145 0.43704 0.1592 0.43727 0.16649 0.43241 C 0.16805 0.43148 0.16979 0.43125 0.17118 0.43009 C 0.17448 0.42755 0.1809 0.42153 0.1809 0.42153 C 0.18298 0.41736 0.18524 0.41296 0.18732 0.4088 C 0.18836 0.40671 0.19062 0.40232 0.19062 0.40232 C 0.19201 0.39028 0.19114 0.38519 0.19861 0.37871 C 0.19913 0.3757 0.19913 0.37246 0.20034 0.36991 C 0.20139 0.36783 0.20364 0.36759 0.20503 0.36574 C 0.20642 0.36389 0.20677 0.36088 0.20833 0.35926 C 0.21128 0.35579 0.21475 0.35347 0.21805 0.3507 C 0.21961 0.34931 0.221 0.34699 0.22291 0.3463 C 0.22448 0.3456 0.22656 0.34584 0.22777 0.34421 C 0.22847 0.34329 0.22777 0.34121 0.22777 0.33982 " pathEditMode="relative" ptsTypes="fffffffffffffffffffffffffffffA">
                                      <p:cBhvr>
                                        <p:cTn id="6" dur="2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4" descr="mapa-12-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503356"/>
            <a:ext cx="7215238" cy="478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785786" y="285728"/>
            <a:ext cx="80724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latin typeface="Calibri" pitchFamily="34" charset="0"/>
              </a:rPr>
              <a:t>3. Вспомните, как различаются горы по высоте.  Если самая высокая вершина имеет высоту от 1000 до 2000 метров, значит горы можно отнести  по высоте к средним горам.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mapa-12-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279894"/>
            <a:ext cx="7572428" cy="501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928662" y="285728"/>
            <a:ext cx="64817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latin typeface="Calibri" pitchFamily="34" charset="0"/>
              </a:rPr>
              <a:t>4. Запишите ответ в таблицу. </a:t>
            </a:r>
            <a:r>
              <a:rPr lang="ru-RU" sz="2400" dirty="0">
                <a:latin typeface="Calibri" pitchFamily="34" charset="0"/>
                <a:hlinkClick r:id="" action="ppaction://noaction"/>
              </a:rPr>
              <a:t> </a:t>
            </a:r>
            <a:endParaRPr lang="ru-RU" sz="2400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ru-RU" sz="24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258888" y="188913"/>
            <a:ext cx="7056437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Практическая работа 2:</a:t>
            </a:r>
          </a:p>
          <a:p>
            <a:r>
              <a:rPr lang="ru-RU">
                <a:latin typeface="Calibri" pitchFamily="34" charset="0"/>
              </a:rPr>
              <a:t>Определение по карте высоты гор </a:t>
            </a:r>
          </a:p>
          <a:p>
            <a:pPr>
              <a:spcBef>
                <a:spcPct val="50000"/>
              </a:spcBef>
            </a:pPr>
            <a:endParaRPr lang="ru-RU">
              <a:latin typeface="Calibri" pitchFamily="34" charset="0"/>
            </a:endParaRPr>
          </a:p>
        </p:txBody>
      </p:sp>
      <p:graphicFrame>
        <p:nvGraphicFramePr>
          <p:cNvPr id="12291" name="Group 3"/>
          <p:cNvGraphicFramePr>
            <a:graphicFrameLocks noGrp="1"/>
          </p:cNvGraphicFramePr>
          <p:nvPr/>
        </p:nvGraphicFramePr>
        <p:xfrm>
          <a:off x="214313" y="1196975"/>
          <a:ext cx="8713787" cy="3048000"/>
        </p:xfrm>
        <a:graphic>
          <a:graphicData uri="http://schemas.openxmlformats.org/drawingml/2006/table">
            <a:tbl>
              <a:tblPr/>
              <a:tblGrid>
                <a:gridCol w="3313112"/>
                <a:gridCol w="2376488"/>
                <a:gridCol w="3024187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Основные формы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рельефа суши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Высота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Местоположение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Горы: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Уральские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Анды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Скандинавские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7189" name="Rectangle 2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643313" y="6286500"/>
            <a:ext cx="1165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  <a:hlinkClick r:id="rId3" action="ppaction://hlinksldjump"/>
              </a:rPr>
              <a:t>проверка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6"/>
          <p:cNvGraphicFramePr>
            <a:graphicFrameLocks noGrp="1"/>
          </p:cNvGraphicFramePr>
          <p:nvPr/>
        </p:nvGraphicFramePr>
        <p:xfrm>
          <a:off x="285750" y="2000250"/>
          <a:ext cx="8643997" cy="1752670"/>
        </p:xfrm>
        <a:graphic>
          <a:graphicData uri="http://schemas.openxmlformats.org/drawingml/2006/table">
            <a:tbl>
              <a:tblPr/>
              <a:tblGrid>
                <a:gridCol w="3286577"/>
                <a:gridCol w="2357454"/>
                <a:gridCol w="2999966"/>
              </a:tblGrid>
              <a:tr h="801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Основные формы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рельефа суши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Высота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Местоположение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801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Горы: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1.Уральские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  1000 до 2000 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на севере Евразии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8208" name="TextBox 4"/>
          <p:cNvSpPr txBox="1">
            <a:spLocks noChangeArrowheads="1"/>
          </p:cNvSpPr>
          <p:nvPr/>
        </p:nvSpPr>
        <p:spPr bwMode="auto">
          <a:xfrm>
            <a:off x="2071670" y="571480"/>
            <a:ext cx="5643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Calibri" pitchFamily="34" charset="0"/>
              </a:rPr>
              <a:t>Образец выполнения работы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00113" y="404813"/>
            <a:ext cx="705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Проверьте правильность ответов</a:t>
            </a:r>
          </a:p>
        </p:txBody>
      </p:sp>
      <p:graphicFrame>
        <p:nvGraphicFramePr>
          <p:cNvPr id="14339" name="Group 3"/>
          <p:cNvGraphicFramePr>
            <a:graphicFrameLocks noGrp="1"/>
          </p:cNvGraphicFramePr>
          <p:nvPr/>
        </p:nvGraphicFramePr>
        <p:xfrm>
          <a:off x="214313" y="928688"/>
          <a:ext cx="8785225" cy="4064000"/>
        </p:xfrm>
        <a:graphic>
          <a:graphicData uri="http://schemas.openxmlformats.org/drawingml/2006/table">
            <a:tbl>
              <a:tblPr/>
              <a:tblGrid>
                <a:gridCol w="2952750"/>
                <a:gridCol w="2413000"/>
                <a:gridCol w="3419475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Основные формы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рельефа суши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Высота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Местоположение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Горы: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Гималаи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высокие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на юге Евразии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Анды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высокие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на западе Южной Америке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Скандинавские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на северо-западе Евразии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358188" y="6072188"/>
            <a:ext cx="571500" cy="6429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210</Words>
  <Application>Microsoft Office PowerPoint</Application>
  <PresentationFormat>Экран (4:3)</PresentationFormat>
  <Paragraphs>64</Paragraphs>
  <Slides>8</Slides>
  <Notes>8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Определение по карте высоты гор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по карте высоты гор</dc:title>
  <dc:creator>Your User Name</dc:creator>
  <cp:lastModifiedBy>olga</cp:lastModifiedBy>
  <cp:revision>7</cp:revision>
  <dcterms:created xsi:type="dcterms:W3CDTF">2009-02-02T17:27:49Z</dcterms:created>
  <dcterms:modified xsi:type="dcterms:W3CDTF">2009-10-01T16:51:01Z</dcterms:modified>
</cp:coreProperties>
</file>