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64" r:id="rId3"/>
    <p:sldId id="259" r:id="rId4"/>
    <p:sldId id="260" r:id="rId5"/>
    <p:sldId id="262" r:id="rId6"/>
    <p:sldId id="256" r:id="rId7"/>
    <p:sldId id="257" r:id="rId8"/>
    <p:sldId id="258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4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4EA0B6-62E5-4E44-9800-1008DB69102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E828E7-0977-4F63-A96C-A9E0F9A55352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        Землетрясения</a:t>
          </a:r>
          <a:endParaRPr lang="ru-RU" dirty="0">
            <a:solidFill>
              <a:srgbClr val="C00000"/>
            </a:solidFill>
          </a:endParaRPr>
        </a:p>
      </dgm:t>
    </dgm:pt>
    <dgm:pt modelId="{24B6018C-D7D2-4FF6-878D-02F274DFA651}" type="parTrans" cxnId="{9A0E12E7-0426-497E-BA94-C2D4B0D24039}">
      <dgm:prSet/>
      <dgm:spPr/>
      <dgm:t>
        <a:bodyPr/>
        <a:lstStyle/>
        <a:p>
          <a:endParaRPr lang="ru-RU"/>
        </a:p>
      </dgm:t>
    </dgm:pt>
    <dgm:pt modelId="{272A92AD-FCAD-40BA-AFD4-8B8BC66D4A64}" type="sibTrans" cxnId="{9A0E12E7-0426-497E-BA94-C2D4B0D24039}">
      <dgm:prSet/>
      <dgm:spPr/>
      <dgm:t>
        <a:bodyPr/>
        <a:lstStyle/>
        <a:p>
          <a:endParaRPr lang="ru-RU"/>
        </a:p>
      </dgm:t>
    </dgm:pt>
    <dgm:pt modelId="{32B0967D-B868-4491-890E-669682145B7D}" type="pres">
      <dgm:prSet presAssocID="{C34EA0B6-62E5-4E44-9800-1008DB69102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8CC25-FDA7-4BCE-B0A4-01E7F6FE508A}" type="pres">
      <dgm:prSet presAssocID="{66E828E7-0977-4F63-A96C-A9E0F9A55352}" presName="composite" presStyleCnt="0"/>
      <dgm:spPr/>
    </dgm:pt>
    <dgm:pt modelId="{F275C4FD-7BB8-4785-AB6A-17F4C4059DF9}" type="pres">
      <dgm:prSet presAssocID="{66E828E7-0977-4F63-A96C-A9E0F9A55352}" presName="imgShp" presStyleLbl="fgImgPlace1" presStyleIdx="0" presStyleCnt="1" custLinFactNeighborX="-5687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DC2DDE4-CE34-4198-BDA3-8C30045A9BE9}" type="pres">
      <dgm:prSet presAssocID="{66E828E7-0977-4F63-A96C-A9E0F9A55352}" presName="txShp" presStyleLbl="node1" presStyleIdx="0" presStyleCnt="1" custScaleX="147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DC5B75-F80B-4075-9EDE-3E67FB91D35A}" type="presOf" srcId="{C34EA0B6-62E5-4E44-9800-1008DB691020}" destId="{32B0967D-B868-4491-890E-669682145B7D}" srcOrd="0" destOrd="0" presId="urn:microsoft.com/office/officeart/2005/8/layout/vList3"/>
    <dgm:cxn modelId="{9A0E12E7-0426-497E-BA94-C2D4B0D24039}" srcId="{C34EA0B6-62E5-4E44-9800-1008DB691020}" destId="{66E828E7-0977-4F63-A96C-A9E0F9A55352}" srcOrd="0" destOrd="0" parTransId="{24B6018C-D7D2-4FF6-878D-02F274DFA651}" sibTransId="{272A92AD-FCAD-40BA-AFD4-8B8BC66D4A64}"/>
    <dgm:cxn modelId="{DFAC8DE2-7531-4234-9645-3A47ADC36A87}" type="presOf" srcId="{66E828E7-0977-4F63-A96C-A9E0F9A55352}" destId="{8DC2DDE4-CE34-4198-BDA3-8C30045A9BE9}" srcOrd="0" destOrd="0" presId="urn:microsoft.com/office/officeart/2005/8/layout/vList3"/>
    <dgm:cxn modelId="{301BD375-2ADD-4C67-87E5-A1E8BDCA24CA}" type="presParOf" srcId="{32B0967D-B868-4491-890E-669682145B7D}" destId="{A1F8CC25-FDA7-4BCE-B0A4-01E7F6FE508A}" srcOrd="0" destOrd="0" presId="urn:microsoft.com/office/officeart/2005/8/layout/vList3"/>
    <dgm:cxn modelId="{F31A53BD-F66A-48F8-8AB9-925D732FDDEE}" type="presParOf" srcId="{A1F8CC25-FDA7-4BCE-B0A4-01E7F6FE508A}" destId="{F275C4FD-7BB8-4785-AB6A-17F4C4059DF9}" srcOrd="0" destOrd="0" presId="urn:microsoft.com/office/officeart/2005/8/layout/vList3"/>
    <dgm:cxn modelId="{8330F1F0-A401-4793-989A-647A3DBEC6CC}" type="presParOf" srcId="{A1F8CC25-FDA7-4BCE-B0A4-01E7F6FE508A}" destId="{8DC2DDE4-CE34-4198-BDA3-8C30045A9BE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4EA0B6-62E5-4E44-9800-1008DB69102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E828E7-0977-4F63-A96C-A9E0F9A55352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        Землетрясения</a:t>
          </a:r>
          <a:endParaRPr lang="ru-RU" dirty="0">
            <a:solidFill>
              <a:srgbClr val="C00000"/>
            </a:solidFill>
          </a:endParaRPr>
        </a:p>
      </dgm:t>
    </dgm:pt>
    <dgm:pt modelId="{24B6018C-D7D2-4FF6-878D-02F274DFA651}" type="parTrans" cxnId="{9A0E12E7-0426-497E-BA94-C2D4B0D24039}">
      <dgm:prSet/>
      <dgm:spPr/>
      <dgm:t>
        <a:bodyPr/>
        <a:lstStyle/>
        <a:p>
          <a:endParaRPr lang="ru-RU"/>
        </a:p>
      </dgm:t>
    </dgm:pt>
    <dgm:pt modelId="{272A92AD-FCAD-40BA-AFD4-8B8BC66D4A64}" type="sibTrans" cxnId="{9A0E12E7-0426-497E-BA94-C2D4B0D24039}">
      <dgm:prSet/>
      <dgm:spPr/>
      <dgm:t>
        <a:bodyPr/>
        <a:lstStyle/>
        <a:p>
          <a:endParaRPr lang="ru-RU"/>
        </a:p>
      </dgm:t>
    </dgm:pt>
    <dgm:pt modelId="{32B0967D-B868-4491-890E-669682145B7D}" type="pres">
      <dgm:prSet presAssocID="{C34EA0B6-62E5-4E44-9800-1008DB69102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8CC25-FDA7-4BCE-B0A4-01E7F6FE508A}" type="pres">
      <dgm:prSet presAssocID="{66E828E7-0977-4F63-A96C-A9E0F9A55352}" presName="composite" presStyleCnt="0"/>
      <dgm:spPr/>
    </dgm:pt>
    <dgm:pt modelId="{F275C4FD-7BB8-4785-AB6A-17F4C4059DF9}" type="pres">
      <dgm:prSet presAssocID="{66E828E7-0977-4F63-A96C-A9E0F9A55352}" presName="imgShp" presStyleLbl="fgImgPlace1" presStyleIdx="0" presStyleCnt="1" custLinFactNeighborX="-5687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DC2DDE4-CE34-4198-BDA3-8C30045A9BE9}" type="pres">
      <dgm:prSet presAssocID="{66E828E7-0977-4F63-A96C-A9E0F9A55352}" presName="txShp" presStyleLbl="node1" presStyleIdx="0" presStyleCnt="1" custScaleX="147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AEEEB9-726C-4158-9788-E0AADCC0E8A1}" type="presOf" srcId="{C34EA0B6-62E5-4E44-9800-1008DB691020}" destId="{32B0967D-B868-4491-890E-669682145B7D}" srcOrd="0" destOrd="0" presId="urn:microsoft.com/office/officeart/2005/8/layout/vList3"/>
    <dgm:cxn modelId="{9A0E12E7-0426-497E-BA94-C2D4B0D24039}" srcId="{C34EA0B6-62E5-4E44-9800-1008DB691020}" destId="{66E828E7-0977-4F63-A96C-A9E0F9A55352}" srcOrd="0" destOrd="0" parTransId="{24B6018C-D7D2-4FF6-878D-02F274DFA651}" sibTransId="{272A92AD-FCAD-40BA-AFD4-8B8BC66D4A64}"/>
    <dgm:cxn modelId="{EB8CA24E-DDD5-45C2-88DA-E5B886DDE7CA}" type="presOf" srcId="{66E828E7-0977-4F63-A96C-A9E0F9A55352}" destId="{8DC2DDE4-CE34-4198-BDA3-8C30045A9BE9}" srcOrd="0" destOrd="0" presId="urn:microsoft.com/office/officeart/2005/8/layout/vList3"/>
    <dgm:cxn modelId="{3046779E-6A9D-4E48-BE93-D1163D7BBD9F}" type="presParOf" srcId="{32B0967D-B868-4491-890E-669682145B7D}" destId="{A1F8CC25-FDA7-4BCE-B0A4-01E7F6FE508A}" srcOrd="0" destOrd="0" presId="urn:microsoft.com/office/officeart/2005/8/layout/vList3"/>
    <dgm:cxn modelId="{59568E6F-9B98-41C6-AFE0-6672199CD40A}" type="presParOf" srcId="{A1F8CC25-FDA7-4BCE-B0A4-01E7F6FE508A}" destId="{F275C4FD-7BB8-4785-AB6A-17F4C4059DF9}" srcOrd="0" destOrd="0" presId="urn:microsoft.com/office/officeart/2005/8/layout/vList3"/>
    <dgm:cxn modelId="{41ECE2E1-9B2D-4EA7-94D1-094B8E4B3F70}" type="presParOf" srcId="{A1F8CC25-FDA7-4BCE-B0A4-01E7F6FE508A}" destId="{8DC2DDE4-CE34-4198-BDA3-8C30045A9BE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C2DDE4-CE34-4198-BDA3-8C30045A9BE9}">
      <dsp:nvSpPr>
        <dsp:cNvPr id="0" name=""/>
        <dsp:cNvSpPr/>
      </dsp:nvSpPr>
      <dsp:spPr>
        <a:xfrm rot="10800000">
          <a:off x="71428" y="0"/>
          <a:ext cx="8429702" cy="1143008"/>
        </a:xfrm>
        <a:prstGeom prst="homePlat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04035" tIns="198120" rIns="369824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>
              <a:solidFill>
                <a:srgbClr val="C00000"/>
              </a:solidFill>
            </a:rPr>
            <a:t>        Землетрясения</a:t>
          </a:r>
          <a:endParaRPr lang="ru-RU" sz="5200" kern="1200" dirty="0">
            <a:solidFill>
              <a:srgbClr val="C00000"/>
            </a:solidFill>
          </a:endParaRPr>
        </a:p>
      </dsp:txBody>
      <dsp:txXfrm rot="10800000">
        <a:off x="71428" y="0"/>
        <a:ext cx="8429702" cy="1143008"/>
      </dsp:txXfrm>
    </dsp:sp>
    <dsp:sp modelId="{F275C4FD-7BB8-4785-AB6A-17F4C4059DF9}">
      <dsp:nvSpPr>
        <dsp:cNvPr id="0" name=""/>
        <dsp:cNvSpPr/>
      </dsp:nvSpPr>
      <dsp:spPr>
        <a:xfrm>
          <a:off x="214313" y="0"/>
          <a:ext cx="1143008" cy="114300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C2DDE4-CE34-4198-BDA3-8C30045A9BE9}">
      <dsp:nvSpPr>
        <dsp:cNvPr id="0" name=""/>
        <dsp:cNvSpPr/>
      </dsp:nvSpPr>
      <dsp:spPr>
        <a:xfrm rot="10800000">
          <a:off x="71428" y="0"/>
          <a:ext cx="8429702" cy="1143008"/>
        </a:xfrm>
        <a:prstGeom prst="homePlat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04035" tIns="198120" rIns="369824" bIns="1981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>
              <a:solidFill>
                <a:srgbClr val="C00000"/>
              </a:solidFill>
            </a:rPr>
            <a:t>        Землетрясения</a:t>
          </a:r>
          <a:endParaRPr lang="ru-RU" sz="5200" kern="1200" dirty="0">
            <a:solidFill>
              <a:srgbClr val="C00000"/>
            </a:solidFill>
          </a:endParaRPr>
        </a:p>
      </dsp:txBody>
      <dsp:txXfrm rot="10800000">
        <a:off x="71428" y="0"/>
        <a:ext cx="8429702" cy="1143008"/>
      </dsp:txXfrm>
    </dsp:sp>
    <dsp:sp modelId="{F275C4FD-7BB8-4785-AB6A-17F4C4059DF9}">
      <dsp:nvSpPr>
        <dsp:cNvPr id="0" name=""/>
        <dsp:cNvSpPr/>
      </dsp:nvSpPr>
      <dsp:spPr>
        <a:xfrm>
          <a:off x="214313" y="0"/>
          <a:ext cx="1143008" cy="114300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BE091-258E-40D0-ACFA-7C91EF66ACD9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FAE15-E0DB-43B7-A814-E9B7AB90CA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Ученики должны сделать</a:t>
            </a:r>
            <a:r>
              <a:rPr lang="ru-RU" baseline="0" dirty="0" smtClean="0"/>
              <a:t> вывод о том, что землетрясения приурочены к границам </a:t>
            </a:r>
            <a:r>
              <a:rPr lang="ru-RU" baseline="0" dirty="0" err="1" smtClean="0"/>
              <a:t>литосферных</a:t>
            </a:r>
            <a:r>
              <a:rPr lang="ru-RU" baseline="0" dirty="0" smtClean="0"/>
              <a:t> плит или распространения </a:t>
            </a:r>
            <a:r>
              <a:rPr lang="ru-RU" baseline="0" smtClean="0"/>
              <a:t>горных областей.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FAE15-E0DB-43B7-A814-E9B7AB90CA6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6E73-50D5-4B89-8E20-91069802F301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2C3C-4F90-43E5-8910-244FB7B4F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6E73-50D5-4B89-8E20-91069802F301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2C3C-4F90-43E5-8910-244FB7B4F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6E73-50D5-4B89-8E20-91069802F301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2C3C-4F90-43E5-8910-244FB7B4F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6E73-50D5-4B89-8E20-91069802F301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2C3C-4F90-43E5-8910-244FB7B4F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6E73-50D5-4B89-8E20-91069802F301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2C3C-4F90-43E5-8910-244FB7B4F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6E73-50D5-4B89-8E20-91069802F301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2C3C-4F90-43E5-8910-244FB7B4F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6E73-50D5-4B89-8E20-91069802F301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2C3C-4F90-43E5-8910-244FB7B4F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6E73-50D5-4B89-8E20-91069802F301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2C3C-4F90-43E5-8910-244FB7B4F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6E73-50D5-4B89-8E20-91069802F301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2C3C-4F90-43E5-8910-244FB7B4F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6E73-50D5-4B89-8E20-91069802F301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2C3C-4F90-43E5-8910-244FB7B4F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C6E73-50D5-4B89-8E20-91069802F301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92C3C-4F90-43E5-8910-244FB7B4F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C6E73-50D5-4B89-8E20-91069802F301}" type="datetimeFigureOut">
              <a:rPr lang="ru-RU" smtClean="0"/>
              <a:pPr/>
              <a:t>27.12.2010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92C3C-4F90-43E5-8910-244FB7B4F1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://rgo.ru/informers/earthquakes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ochtimes.ru/images/stories/01/world/105_032713.jpg" TargetMode="External"/><Relationship Id="rId7" Type="http://schemas.openxmlformats.org/officeDocument/2006/relationships/slide" Target="slide1.xml"/><Relationship Id="rId2" Type="http://schemas.openxmlformats.org/officeDocument/2006/relationships/hyperlink" Target="http://mycityua.com/upload/galeries/2008/06/17/FXD2jk_zem_jpon_6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vovremya.info/img/10046.jpg" TargetMode="External"/><Relationship Id="rId5" Type="http://schemas.openxmlformats.org/officeDocument/2006/relationships/hyperlink" Target="http://www.dom-linza.ru/images/earthquake_clip_image002.jpg" TargetMode="External"/><Relationship Id="rId4" Type="http://schemas.openxmlformats.org/officeDocument/2006/relationships/hyperlink" Target="http://krgmechet.kz/assets/galleries/33/www_krgmechet_kz_galery_all_mechet_37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500166" y="357166"/>
            <a:ext cx="7372344" cy="78581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Задания</a:t>
            </a:r>
            <a:r>
              <a:rPr kumimoji="0" lang="ru-RU" sz="36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  по теме «Движения земной коры» </a:t>
            </a:r>
            <a:endParaRPr kumimoji="0" lang="ru-RU" sz="36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15204" y="3144400"/>
            <a:ext cx="6682799" cy="569199"/>
          </a:xfrm>
          <a:prstGeom prst="rect">
            <a:avLst/>
          </a:prstGeo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1920" tIns="60960" rIns="121920" bIns="60960" numCol="1" spcCol="1270" anchor="ctr" anchorCtr="0">
            <a:noAutofit/>
          </a:bodyPr>
          <a:lstStyle/>
          <a:p>
            <a:pPr marL="285750" lvl="1" indent="-285750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3200" kern="1200"/>
          </a:p>
        </p:txBody>
      </p:sp>
      <p:pic>
        <p:nvPicPr>
          <p:cNvPr id="20" name="Рисунок 19" descr="237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14282" y="0"/>
            <a:ext cx="1285884" cy="16430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4348" y="1714488"/>
            <a:ext cx="778674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/>
            <a:r>
              <a:rPr lang="ru-RU" sz="2000" dirty="0" smtClean="0"/>
              <a:t>Задание 1. Нарисуйте в тетради схему землетрясения, укажите очаг и эпицентр.</a:t>
            </a:r>
          </a:p>
          <a:p>
            <a:pPr marL="342900" indent="-342900"/>
            <a:r>
              <a:rPr lang="ru-RU" sz="2000" dirty="0" smtClean="0"/>
              <a:t>Задание 2. В тексте учебника найдите, что такое сейсмология и сейсмограф. Запишите в тетрадь.</a:t>
            </a:r>
          </a:p>
          <a:p>
            <a:pPr marL="342900" lvl="0" indent="-342900"/>
            <a:r>
              <a:rPr lang="ru-RU" sz="2000" dirty="0" smtClean="0"/>
              <a:t>Задание 3. Найдите на карте полушарий Тихоокеанский и Альпийско-Гималайский сейсмические пояса.</a:t>
            </a:r>
          </a:p>
          <a:p>
            <a:pPr marL="342900" indent="-342900"/>
            <a:r>
              <a:rPr lang="ru-RU" sz="2000" dirty="0" smtClean="0"/>
              <a:t>Задание 4. В тексте учебника и в атласе найдите, какие территории на Земле испытывают медленные вертикальные движения земной коры.</a:t>
            </a:r>
          </a:p>
          <a:p>
            <a:pPr marL="342900" lvl="0" indent="-342900"/>
            <a:r>
              <a:rPr lang="ru-RU" sz="2000" dirty="0" smtClean="0"/>
              <a:t>Задание 5. Нарисуйте в  тетради схемы горста и грабена.</a:t>
            </a:r>
          </a:p>
          <a:p>
            <a:pPr marL="342900" lvl="0" indent="-342900"/>
            <a:r>
              <a:rPr lang="ru-RU" sz="2000" dirty="0" smtClean="0">
                <a:hlinkClick r:id="rId3" action="ppaction://hlinksldjump"/>
              </a:rPr>
              <a:t>Задание 6</a:t>
            </a:r>
            <a:r>
              <a:rPr lang="ru-RU" sz="2000" dirty="0" smtClean="0"/>
              <a:t>.</a:t>
            </a:r>
          </a:p>
          <a:p>
            <a:pPr marL="342900" lvl="0" indent="-342900"/>
            <a:r>
              <a:rPr lang="ru-RU" sz="2000" dirty="0" smtClean="0">
                <a:hlinkClick r:id="rId4" action="ppaction://hlinksldjump"/>
              </a:rPr>
              <a:t>Задание 7</a:t>
            </a:r>
            <a:r>
              <a:rPr lang="ru-RU" sz="20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 smtClean="0"/>
          </a:p>
          <a:p>
            <a:pPr lvl="0"/>
            <a:endParaRPr lang="ru-RU" sz="2000" dirty="0" smtClean="0"/>
          </a:p>
          <a:p>
            <a:endParaRPr lang="ru-RU" sz="2000" dirty="0" smtClean="0"/>
          </a:p>
          <a:p>
            <a:pPr lvl="0"/>
            <a:endParaRPr lang="ru-RU" sz="2000" dirty="0" smtClean="0"/>
          </a:p>
          <a:p>
            <a:endParaRPr lang="ru-RU" sz="2000" dirty="0"/>
          </a:p>
        </p:txBody>
      </p:sp>
      <p:sp>
        <p:nvSpPr>
          <p:cNvPr id="8" name="Овал 7">
            <a:hlinkClick r:id="" action="ppaction://hlinkshowjump?jump=endshow"/>
          </p:cNvPr>
          <p:cNvSpPr/>
          <p:nvPr/>
        </p:nvSpPr>
        <p:spPr>
          <a:xfrm>
            <a:off x="714348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10" name="Овал 9">
            <a:hlinkClick r:id="rId5" action="ppaction://hlinksldjump"/>
          </p:cNvPr>
          <p:cNvSpPr/>
          <p:nvPr/>
        </p:nvSpPr>
        <p:spPr>
          <a:xfrm>
            <a:off x="2786050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ресурсы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нн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785794"/>
            <a:ext cx="7786742" cy="47725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440" y="5643578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Рассмотрите карту за 14 ноября 2009 года и сделайте вывод о распространении землетрясений на Земле. </a:t>
            </a:r>
            <a:endParaRPr lang="ru-RU" sz="2000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285720" y="0"/>
          <a:ext cx="8572560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Овал 7">
            <a:hlinkClick r:id="" action="ppaction://hlinkshowjump?jump=endshow"/>
          </p:cNvPr>
          <p:cNvSpPr/>
          <p:nvPr/>
        </p:nvSpPr>
        <p:spPr>
          <a:xfrm>
            <a:off x="714348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9" name="Овал 8">
            <a:hlinkClick r:id="rId9" action="ppaction://hlinksldjump"/>
          </p:cNvPr>
          <p:cNvSpPr/>
          <p:nvPr/>
        </p:nvSpPr>
        <p:spPr>
          <a:xfrm>
            <a:off x="6929454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а 14 из 350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571743"/>
            <a:ext cx="5929354" cy="39380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" name="Схема 1"/>
          <p:cNvGraphicFramePr/>
          <p:nvPr/>
        </p:nvGraphicFramePr>
        <p:xfrm>
          <a:off x="285720" y="0"/>
          <a:ext cx="8572560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0034" y="1571612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Пользуясь Европейской макросейсмической шкалой (6-8 слайды), определите силу землетрясений по фотографиям (3-5 слайды).  Например: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500826" y="4500570"/>
            <a:ext cx="3000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Фото </a:t>
            </a:r>
            <a:r>
              <a:rPr lang="ru-RU" sz="2000" b="1" dirty="0" smtClean="0"/>
              <a:t>1</a:t>
            </a:r>
            <a:r>
              <a:rPr lang="ru-RU" sz="2000" dirty="0" smtClean="0"/>
              <a:t> -7-9 баллов</a:t>
            </a:r>
            <a:endParaRPr lang="ru-RU" sz="2000" dirty="0"/>
          </a:p>
        </p:txBody>
      </p:sp>
      <p:sp>
        <p:nvSpPr>
          <p:cNvPr id="7" name="Овал 6">
            <a:hlinkClick r:id="" action="ppaction://hlinkshowjump?jump=endshow"/>
          </p:cNvPr>
          <p:cNvSpPr/>
          <p:nvPr/>
        </p:nvSpPr>
        <p:spPr>
          <a:xfrm>
            <a:off x="714348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8" name="Овал 7">
            <a:hlinkClick r:id="" action="ppaction://hlinkshowjump?jump=nextslide"/>
          </p:cNvPr>
          <p:cNvSpPr/>
          <p:nvPr/>
        </p:nvSpPr>
        <p:spPr>
          <a:xfrm>
            <a:off x="6786578" y="6072206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  <p:sp>
        <p:nvSpPr>
          <p:cNvPr id="10" name="Загнутый угол 9"/>
          <p:cNvSpPr/>
          <p:nvPr/>
        </p:nvSpPr>
        <p:spPr>
          <a:xfrm>
            <a:off x="500034" y="2571744"/>
            <a:ext cx="428628" cy="57150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ycityua.com/upload/galeries/2008/06/17/FXD2jk_zem_jpon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8604"/>
            <a:ext cx="4071966" cy="6240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8" name="Picture 4" descr="Картинка 31 из 350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57165"/>
            <a:ext cx="4049446" cy="62782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Загнутый угол 3"/>
          <p:cNvSpPr/>
          <p:nvPr/>
        </p:nvSpPr>
        <p:spPr>
          <a:xfrm>
            <a:off x="285720" y="357166"/>
            <a:ext cx="428628" cy="57150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4786314" y="357166"/>
            <a:ext cx="428628" cy="57150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>
            <a:hlinkClick r:id="" action="ppaction://hlinkshowjump?jump=endshow"/>
          </p:cNvPr>
          <p:cNvSpPr/>
          <p:nvPr/>
        </p:nvSpPr>
        <p:spPr>
          <a:xfrm>
            <a:off x="714348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7" name="Овал 6">
            <a:hlinkClick r:id="" action="ppaction://hlinkshowjump?jump=nextslide"/>
          </p:cNvPr>
          <p:cNvSpPr/>
          <p:nvPr/>
        </p:nvSpPr>
        <p:spPr>
          <a:xfrm>
            <a:off x="6786578" y="6072206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Картинка 103 из 350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714357"/>
            <a:ext cx="5000660" cy="35004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нутый угол 2"/>
          <p:cNvSpPr/>
          <p:nvPr/>
        </p:nvSpPr>
        <p:spPr>
          <a:xfrm>
            <a:off x="857224" y="642918"/>
            <a:ext cx="428628" cy="57150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484" name="Picture 4" descr="Картинка 158 из 350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5810" y="2786058"/>
            <a:ext cx="2453882" cy="3271842"/>
          </a:xfrm>
          <a:prstGeom prst="rect">
            <a:avLst/>
          </a:prstGeom>
          <a:noFill/>
        </p:spPr>
      </p:pic>
      <p:sp>
        <p:nvSpPr>
          <p:cNvPr id="5" name="Загнутый угол 4"/>
          <p:cNvSpPr/>
          <p:nvPr/>
        </p:nvSpPr>
        <p:spPr>
          <a:xfrm>
            <a:off x="6286512" y="2643182"/>
            <a:ext cx="428628" cy="571504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вал 5">
            <a:hlinkClick r:id="" action="ppaction://hlinkshowjump?jump=endshow"/>
          </p:cNvPr>
          <p:cNvSpPr/>
          <p:nvPr/>
        </p:nvSpPr>
        <p:spPr>
          <a:xfrm>
            <a:off x="714348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7" name="Овал 6">
            <a:hlinkClick r:id="" action="ppaction://hlinkshowjump?jump=nextslide"/>
          </p:cNvPr>
          <p:cNvSpPr/>
          <p:nvPr/>
        </p:nvSpPr>
        <p:spPr>
          <a:xfrm>
            <a:off x="6786578" y="6072206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214290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500042"/>
          <a:ext cx="8715435" cy="616177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8628"/>
                <a:gridCol w="1714512"/>
                <a:gridCol w="6572295"/>
              </a:tblGrid>
              <a:tr h="4286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Балл</a:t>
                      </a:r>
                    </a:p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Сила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землетрясения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Краткая характеристика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148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 ощущается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Отмечается только сейсмическими приборами.</a:t>
                      </a:r>
                      <a:endParaRPr lang="ru-RU" dirty="0"/>
                    </a:p>
                  </a:txBody>
                  <a:tcPr/>
                </a:tc>
              </a:tr>
              <a:tr h="1088726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Очень слабое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Отмечается сейсмическими приборами. Ощущается только отдельными людьми, находящимися в состоянии полного покоя в верхних этажах зданий, и очень чуткими домашними животными.</a:t>
                      </a:r>
                      <a:endParaRPr lang="ru-RU" dirty="0"/>
                    </a:p>
                  </a:txBody>
                  <a:tcPr/>
                </a:tc>
              </a:tr>
              <a:tr h="68582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Слабое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Ощущается только внутри некоторых зданий, как сотрясение от грузовика.</a:t>
                      </a:r>
                      <a:endParaRPr lang="ru-RU" dirty="0"/>
                    </a:p>
                  </a:txBody>
                  <a:tcPr/>
                </a:tc>
              </a:tr>
              <a:tr h="995389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Умеренное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Распознаётся по лёгкому дребезжанию и колебанию предметов, посуды и оконных стёкол, скрипу дверей и стен. Внутри здания сотрясение ощущает большинство людей.</a:t>
                      </a:r>
                      <a:endParaRPr lang="ru-RU" dirty="0"/>
                    </a:p>
                  </a:txBody>
                  <a:tcPr/>
                </a:tc>
              </a:tr>
              <a:tr h="976319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Довольно сильное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Под открытым небом ощущается многими, внутри домов - всеми. Общее сотрясение здания, колебание мебели. Маятники часов останавливаются. Трещины в оконных стёклах и штукатурке. Пробуждение спящих. Ощущается людьми и вне зданий, качаются тонкие ветки деревьев. Хлопают двери.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8596" y="0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Европейская макросейсмическая шкала</a:t>
            </a:r>
            <a:endParaRPr lang="ru-RU" sz="2800" dirty="0"/>
          </a:p>
        </p:txBody>
      </p:sp>
      <p:sp>
        <p:nvSpPr>
          <p:cNvPr id="5" name="Овал 4">
            <a:hlinkClick r:id="" action="ppaction://hlinkshowjump?jump=endshow"/>
          </p:cNvPr>
          <p:cNvSpPr/>
          <p:nvPr/>
        </p:nvSpPr>
        <p:spPr>
          <a:xfrm>
            <a:off x="214282" y="6000768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8" name="Овал 7">
            <a:hlinkClick r:id="" action="ppaction://hlinkshowjump?jump=nextslide"/>
          </p:cNvPr>
          <p:cNvSpPr/>
          <p:nvPr/>
        </p:nvSpPr>
        <p:spPr>
          <a:xfrm>
            <a:off x="214282" y="5500702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214290"/>
          <a:ext cx="8786874" cy="62693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8628"/>
                <a:gridCol w="2000264"/>
                <a:gridCol w="6357982"/>
              </a:tblGrid>
              <a:tr h="60007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0079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Сильное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Ощущается всеми. Многие в испуге выбегают на улицу. Картины падают со стен. Отдельные куски штукатурки откалываются.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00079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Очень сильное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Повреждения (трещины) в стенах каменных домов. Антисейсмические, а также деревянные и плетневые постройки остаются невредимыми.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00079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Разрушительное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Трещины на крутых склонах и на сырой почве. Памятники сдвигаются с места или опрокидываются. Дома сильно повреждаются.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00079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Опустошительное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Сильное повреждение и разрушение каменных домов. Старые деревянные дома кривятся.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00079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Уничтожающее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Трещины в почве иногда до метра шириной. Оползни и обвалы со склонов. Разрушение каменных построек. Искривление железнодорожных рельсов.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>
            <a:hlinkClick r:id="" action="ppaction://hlinkshowjump?jump=endshow"/>
          </p:cNvPr>
          <p:cNvSpPr/>
          <p:nvPr/>
        </p:nvSpPr>
        <p:spPr>
          <a:xfrm>
            <a:off x="785786" y="6072206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4" name="Овал 3">
            <a:hlinkClick r:id="" action="ppaction://hlinkshowjump?jump=nextslide"/>
          </p:cNvPr>
          <p:cNvSpPr/>
          <p:nvPr/>
        </p:nvSpPr>
        <p:spPr>
          <a:xfrm>
            <a:off x="6786578" y="6072206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357166"/>
          <a:ext cx="9144001" cy="339614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58338"/>
                <a:gridCol w="2267720"/>
                <a:gridCol w="6217943"/>
              </a:tblGrid>
              <a:tr h="4700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0063"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Катастрофа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Широкие трещины в поверхностных слоях земли. Многочисленные оползни и обвалы. Каменные дома почти совершенно разрушаются. Сильное искривление и выпучивание железнодорожных рельсов.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70063"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Сильная катастрофа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Изменения в почве достигают огромных размеров. Многочисленные трещины, обвалы, оползни. Возникновение водопадов, подпруд на озёрах, отклонение течения рек. Ни одно сооружение не выдерживает.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282" y="4071942"/>
            <a:ext cx="8572560" cy="295465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Информация о землетрясениях  по всему миру на сайте:</a:t>
            </a:r>
          </a:p>
          <a:p>
            <a:pPr algn="ctr"/>
            <a:r>
              <a:rPr lang="en-US" dirty="0" smtClean="0">
                <a:hlinkClick r:id="rId2"/>
              </a:rPr>
              <a:t>http://rgo.ru/informers/earthquakes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Информация обновляется один раз в 30 минут. </a:t>
            </a:r>
          </a:p>
          <a:p>
            <a:pPr algn="ctr"/>
            <a:r>
              <a:rPr lang="ru-RU" dirty="0" smtClean="0"/>
              <a:t>Данные поступают из 52 центров в 12 странах.</a:t>
            </a:r>
          </a:p>
          <a:p>
            <a:pPr algn="ctr"/>
            <a:r>
              <a:rPr lang="ru-RU" dirty="0" smtClean="0"/>
              <a:t>Представлены карты: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Землетрясения, произошедшие в течение последнего часа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Землетрясения, произошедшие в течение последнего дня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Землетрясения, произошедшие в течение последней недели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вал 3">
            <a:hlinkClick r:id="" action="ppaction://hlinkshowjump?jump=endshow"/>
          </p:cNvPr>
          <p:cNvSpPr/>
          <p:nvPr/>
        </p:nvSpPr>
        <p:spPr>
          <a:xfrm>
            <a:off x="7000892" y="6072206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7000892" y="5500702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80724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Используемые ресурсы</a:t>
            </a:r>
          </a:p>
          <a:p>
            <a:endParaRPr lang="ru-RU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http://mycityua.com/upload/galeries/2008/06/17/FXD2jk_zem_jpon_6.jpg</a:t>
            </a:r>
            <a:r>
              <a:rPr lang="ru-RU" dirty="0" smtClean="0"/>
              <a:t> дорога</a:t>
            </a:r>
          </a:p>
          <a:p>
            <a:r>
              <a:rPr lang="en-US" dirty="0" smtClean="0">
                <a:hlinkClick r:id="rId3"/>
              </a:rPr>
              <a:t>http://www.epochtimes.ru/images/stories/01/world/105_032713.jpg</a:t>
            </a:r>
            <a:r>
              <a:rPr lang="ru-RU" dirty="0" smtClean="0"/>
              <a:t> трещина</a:t>
            </a:r>
          </a:p>
          <a:p>
            <a:r>
              <a:rPr lang="en-US" dirty="0" smtClean="0">
                <a:hlinkClick r:id="rId4"/>
              </a:rPr>
              <a:t>http://krgmechet.kz/assets/galleries/33/www_krgmechet_kz_galery_all_mechet_37.JPG</a:t>
            </a:r>
            <a:r>
              <a:rPr lang="ru-RU" dirty="0" smtClean="0"/>
              <a:t> мечеть</a:t>
            </a:r>
          </a:p>
          <a:p>
            <a:r>
              <a:rPr lang="en-US" dirty="0" smtClean="0">
                <a:hlinkClick r:id="rId5"/>
              </a:rPr>
              <a:t>http://www.dom-linza.ru/images/earthquake_clip_image002.jpg</a:t>
            </a:r>
            <a:r>
              <a:rPr lang="ru-RU" dirty="0" smtClean="0"/>
              <a:t> дом с трещиной</a:t>
            </a:r>
          </a:p>
          <a:p>
            <a:r>
              <a:rPr lang="en-US" dirty="0" smtClean="0">
                <a:hlinkClick r:id="rId6"/>
              </a:rPr>
              <a:t>http://www.vovremya.info/img/10046.jpg</a:t>
            </a:r>
            <a:r>
              <a:rPr lang="ru-RU" dirty="0" smtClean="0"/>
              <a:t> 3</a:t>
            </a:r>
          </a:p>
          <a:p>
            <a:endParaRPr lang="ru-RU" dirty="0"/>
          </a:p>
        </p:txBody>
      </p:sp>
      <p:sp>
        <p:nvSpPr>
          <p:cNvPr id="3" name="Овал 2">
            <a:hlinkClick r:id="rId7" action="ppaction://hlinksldjump"/>
          </p:cNvPr>
          <p:cNvSpPr/>
          <p:nvPr/>
        </p:nvSpPr>
        <p:spPr>
          <a:xfrm>
            <a:off x="6572264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  <p:sp>
        <p:nvSpPr>
          <p:cNvPr id="4" name="Овал 3">
            <a:hlinkClick r:id="" action="ppaction://hlinkshowjump?jump=endshow"/>
          </p:cNvPr>
          <p:cNvSpPr/>
          <p:nvPr/>
        </p:nvSpPr>
        <p:spPr>
          <a:xfrm>
            <a:off x="1357290" y="6143644"/>
            <a:ext cx="1928826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выход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80316E"/>
      </a:hlink>
      <a:folHlink>
        <a:srgbClr val="0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555</Words>
  <Application>Microsoft Office PowerPoint</Application>
  <PresentationFormat>Экран (4:3)</PresentationFormat>
  <Paragraphs>98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olga</cp:lastModifiedBy>
  <cp:revision>21</cp:revision>
  <dcterms:created xsi:type="dcterms:W3CDTF">2009-11-14T13:28:25Z</dcterms:created>
  <dcterms:modified xsi:type="dcterms:W3CDTF">2010-12-26T19:19:18Z</dcterms:modified>
</cp:coreProperties>
</file>