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5DBC3-AAF0-4D0C-924D-53DC53E90E3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91031-D76D-4DD9-99E1-49A601AC74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91031-D76D-4DD9-99E1-49A601AC743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91031-D76D-4DD9-99E1-49A601AC743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Задания по теме географическое положение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857232"/>
            <a:ext cx="8572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Задание 1. </a:t>
            </a:r>
          </a:p>
          <a:p>
            <a:r>
              <a:rPr lang="ru-RU" sz="2400" dirty="0" smtClean="0"/>
              <a:t>Используя  карты атласа и текст учебника,  дайте описание географического положения Западной Сибири по типовому плану: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Границы, протяженность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Положение в пределах России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Положение относительно морей и океанов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Соседское положение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Положение относительно климатических  поясов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4500570"/>
            <a:ext cx="75724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Сделайте вывод об особенностях географического положения территории.</a:t>
            </a:r>
            <a:endParaRPr lang="ru-RU" sz="2400" dirty="0"/>
          </a:p>
        </p:txBody>
      </p:sp>
      <p:sp>
        <p:nvSpPr>
          <p:cNvPr id="9" name="Скругленный прямоугольник 8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5857884" y="6215082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0" name="Скругленный прямоугольник 9">
            <a:hlinkClick r:id="rId2" action="ppaction://hlinksldjump"/>
            <a:hlinkHover r:id="" action="ppaction://noaction" highlightClick="1"/>
          </p:cNvPr>
          <p:cNvSpPr/>
          <p:nvPr/>
        </p:nvSpPr>
        <p:spPr>
          <a:xfrm>
            <a:off x="7286644" y="6215082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Задания по теме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«Географическое положение»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357298"/>
            <a:ext cx="86439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Задание 2. </a:t>
            </a:r>
          </a:p>
          <a:p>
            <a:r>
              <a:rPr lang="ru-RU" sz="2400" dirty="0" smtClean="0"/>
              <a:t>Сравните географическое положение Западной Сибири с Русской равниной. </a:t>
            </a:r>
          </a:p>
          <a:p>
            <a:r>
              <a:rPr lang="ru-RU" sz="2400" dirty="0" smtClean="0"/>
              <a:t>Работу оформите в  виде таблицы.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071810"/>
          <a:ext cx="9144000" cy="1010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Вопросы 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Общие </a:t>
                      </a:r>
                      <a:r>
                        <a:rPr lang="ru-RU" dirty="0" smtClean="0"/>
                        <a:t>черты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Отличительные черты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Русская Равнина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Западная</a:t>
                      </a:r>
                      <a:r>
                        <a:rPr lang="ru-RU" baseline="0" dirty="0" smtClean="0"/>
                        <a:t> Сибирь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500570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Сделайте вывод</a:t>
            </a:r>
            <a:r>
              <a:rPr lang="ru-RU" sz="2400" dirty="0" smtClean="0"/>
              <a:t>: </a:t>
            </a:r>
            <a:r>
              <a:rPr lang="ru-RU" sz="2400" dirty="0" smtClean="0"/>
              <a:t>какие особенности в </a:t>
            </a:r>
            <a:r>
              <a:rPr lang="ru-RU" sz="2400" dirty="0" smtClean="0"/>
              <a:t>географическом </a:t>
            </a:r>
            <a:r>
              <a:rPr lang="ru-RU" sz="2400" dirty="0" smtClean="0"/>
              <a:t>положение</a:t>
            </a:r>
            <a:endParaRPr lang="ru-RU" sz="2400" dirty="0" smtClean="0"/>
          </a:p>
          <a:p>
            <a:r>
              <a:rPr lang="ru-RU" sz="2400" dirty="0" smtClean="0"/>
              <a:t>Западной Сибири, </a:t>
            </a:r>
            <a:r>
              <a:rPr lang="ru-RU" sz="2400" dirty="0" smtClean="0"/>
              <a:t>больше всего отразятся на </a:t>
            </a:r>
            <a:r>
              <a:rPr lang="ru-RU" sz="2400" dirty="0" smtClean="0"/>
              <a:t>е</a:t>
            </a:r>
            <a:r>
              <a:rPr lang="ru-RU" sz="2400" dirty="0" smtClean="0"/>
              <a:t>ё природе </a:t>
            </a:r>
            <a:r>
              <a:rPr lang="ru-RU" sz="2400" dirty="0" smtClean="0"/>
              <a:t>и каким образом.</a:t>
            </a:r>
          </a:p>
          <a:p>
            <a:endParaRPr lang="ru-RU" sz="2400" dirty="0"/>
          </a:p>
        </p:txBody>
      </p:sp>
      <p:sp>
        <p:nvSpPr>
          <p:cNvPr id="12" name="Скругленный прямоугольник 11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6929454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3" name="Скругленный прямоугольник 12">
            <a:hlinkClick r:id="rId2" action="ppaction://hlinksldjump"/>
            <a:hlinkHover r:id="" action="ppaction://noaction" highlightClick="1"/>
          </p:cNvPr>
          <p:cNvSpPr/>
          <p:nvPr/>
        </p:nvSpPr>
        <p:spPr>
          <a:xfrm>
            <a:off x="5500694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образец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Задания по теме географическое положение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857232"/>
          <a:ext cx="9144000" cy="616895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Вопросы для сравнения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Общие</a:t>
                      </a:r>
                      <a:r>
                        <a:rPr lang="ru-RU" baseline="0" dirty="0" smtClean="0"/>
                        <a:t> черты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Отличительные черты </a:t>
                      </a:r>
                      <a:endParaRPr lang="ru-RU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Русская равнина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Западная</a:t>
                      </a:r>
                      <a:r>
                        <a:rPr lang="ru-RU" baseline="0" dirty="0" smtClean="0"/>
                        <a:t> Сибирь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253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Положение в пределах</a:t>
                      </a:r>
                      <a:r>
                        <a:rPr lang="ru-RU" sz="1600" baseline="0" dirty="0" smtClean="0"/>
                        <a:t> России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Обе территории лежат в одних широтах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Русская Равнина расположена на </a:t>
                      </a:r>
                      <a:r>
                        <a:rPr lang="ru-RU" sz="1600" dirty="0" smtClean="0">
                          <a:hlinkClick r:id="rId3" action="ppaction://hlinksldjump" tooltip="западе"/>
                        </a:rPr>
                        <a:t>…………….</a:t>
                      </a:r>
                      <a:r>
                        <a:rPr lang="ru-RU" sz="1600" dirty="0" smtClean="0"/>
                        <a:t>, России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Западная </a:t>
                      </a:r>
                      <a:r>
                        <a:rPr lang="ru-RU" sz="1600" dirty="0" smtClean="0"/>
                        <a:t>Сибирь</a:t>
                      </a:r>
                      <a:r>
                        <a:rPr lang="ru-RU" sz="1600" baseline="0" dirty="0" smtClean="0"/>
                        <a:t> в </a:t>
                      </a:r>
                      <a:r>
                        <a:rPr lang="ru-RU" sz="1600" baseline="0" dirty="0" smtClean="0">
                          <a:hlinkClick r:id="rId3" action="ppaction://hlinksldjump" tooltip="центре России"/>
                        </a:rPr>
                        <a:t>…………… </a:t>
                      </a:r>
                      <a:r>
                        <a:rPr lang="ru-RU" sz="1600" baseline="0" dirty="0" smtClean="0"/>
                        <a:t>России.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99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</a:t>
                      </a:r>
                      <a:r>
                        <a:rPr lang="ru-RU" sz="1600" baseline="0" dirty="0" smtClean="0"/>
                        <a:t> Соседское положение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Обе</a:t>
                      </a:r>
                      <a:r>
                        <a:rPr lang="ru-RU" sz="1600" baseline="0" dirty="0" smtClean="0"/>
                        <a:t> территории граничат с </a:t>
                      </a:r>
                      <a:r>
                        <a:rPr lang="ru-RU" sz="1600" baseline="0" dirty="0" smtClean="0">
                          <a:hlinkClick r:id="rId4" action="ppaction://hlinksldjump" tooltip="Уралом"/>
                        </a:rPr>
                        <a:t>……………</a:t>
                      </a:r>
                      <a:r>
                        <a:rPr lang="ru-RU" sz="1600" baseline="0" dirty="0" smtClean="0"/>
                        <a:t> .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Русская равнина на  </a:t>
                      </a:r>
                      <a:r>
                        <a:rPr lang="ru-RU" sz="1600" dirty="0" smtClean="0">
                          <a:hlinkClick r:id="rId3" action="ppaction://hlinksldjump" tooltip="юге"/>
                        </a:rPr>
                        <a:t>……..</a:t>
                      </a:r>
                      <a:r>
                        <a:rPr lang="ru-RU" sz="1600" dirty="0" smtClean="0"/>
                        <a:t> граничит с</a:t>
                      </a:r>
                      <a:r>
                        <a:rPr lang="ru-RU" sz="1600" dirty="0" smtClean="0">
                          <a:hlinkClick r:id="rId3" action="ppaction://hlinksldjump" tooltip="Кавказом"/>
                        </a:rPr>
                        <a:t>…… ………</a:t>
                      </a:r>
                      <a:r>
                        <a:rPr lang="ru-RU" sz="1600" dirty="0" smtClean="0"/>
                        <a:t>, 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Западная </a:t>
                      </a:r>
                      <a:r>
                        <a:rPr lang="ru-RU" sz="1600" dirty="0" smtClean="0"/>
                        <a:t>Сибирь</a:t>
                      </a:r>
                      <a:r>
                        <a:rPr lang="ru-RU" sz="1600" baseline="0" dirty="0" smtClean="0"/>
                        <a:t> на </a:t>
                      </a:r>
                      <a:r>
                        <a:rPr lang="ru-RU" sz="1600" baseline="0" dirty="0" smtClean="0">
                          <a:hlinkClick r:id="rId3" action="ppaction://hlinksldjump" tooltip="востоке"/>
                        </a:rPr>
                        <a:t>………………….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smtClean="0">
                          <a:hlinkClick r:id="rId3" action="ppaction://hlinksldjump" tooltip="Восточной Сибирью"/>
                        </a:rPr>
                        <a:t>с  ………………. 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99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 Положение относительно морей и океанов.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 севера омываются морями </a:t>
                      </a:r>
                      <a:r>
                        <a:rPr lang="ru-RU" sz="1600" dirty="0" smtClean="0">
                          <a:hlinkClick r:id="rId4" action="ppaction://hlinksldjump" tooltip="Северного Ледовитого "/>
                        </a:rPr>
                        <a:t>………………………</a:t>
                      </a:r>
                      <a:r>
                        <a:rPr lang="ru-RU" sz="1600" dirty="0" smtClean="0"/>
                        <a:t>..</a:t>
                      </a:r>
                      <a:r>
                        <a:rPr lang="ru-RU" sz="1600" baseline="0" dirty="0" smtClean="0"/>
                        <a:t> океана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Русская равнина еще омывается морями</a:t>
                      </a:r>
                      <a:r>
                        <a:rPr lang="ru-RU" sz="1600" dirty="0" smtClean="0">
                          <a:hlinkClick r:id="rId4" action="ppaction://hlinksldjump" tooltip="Атлантического"/>
                        </a:rPr>
                        <a:t> …………….. </a:t>
                      </a:r>
                      <a:r>
                        <a:rPr lang="ru-RU" sz="1600" dirty="0" smtClean="0"/>
                        <a:t>океана на северо-западе </a:t>
                      </a:r>
                      <a:r>
                        <a:rPr lang="ru-RU" sz="1600" dirty="0" smtClean="0">
                          <a:hlinkClick r:id="rId4" action="ppaction://hlinksldjump" tooltip="Балтийским"/>
                        </a:rPr>
                        <a:t>……………</a:t>
                      </a:r>
                      <a:r>
                        <a:rPr lang="ru-RU" sz="1600" dirty="0" smtClean="0"/>
                        <a:t> и на юго-западе </a:t>
                      </a:r>
                      <a:r>
                        <a:rPr lang="ru-RU" sz="1600" dirty="0" smtClean="0">
                          <a:hlinkClick r:id="rId4" action="ppaction://hlinksldjump" tooltip="Азовским"/>
                        </a:rPr>
                        <a:t>………</a:t>
                      </a:r>
                      <a:r>
                        <a:rPr lang="ru-RU" sz="1600" dirty="0" smtClean="0"/>
                        <a:t> .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99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Положение относительно климатических поясов.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Обе территории </a:t>
                      </a:r>
                      <a:r>
                        <a:rPr lang="ru-RU" sz="1600" baseline="0" dirty="0" smtClean="0"/>
                        <a:t> расположены в арктическом, в субарктическом и умеренном поясе.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Западной Сибири границы арктического и субарктического </a:t>
                      </a:r>
                      <a:r>
                        <a:rPr lang="ru-RU" sz="1600" baseline="0" dirty="0" smtClean="0"/>
                        <a:t> климатического пояса смещены  чуть южнее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69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215206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6286520"/>
            <a:ext cx="107157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286256"/>
            <a:ext cx="91440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Удаленность от Атлантического  </a:t>
            </a:r>
            <a:r>
              <a:rPr lang="ru-RU" sz="2400" dirty="0" smtClean="0">
                <a:solidFill>
                  <a:schemeClr val="bg1"/>
                </a:solidFill>
              </a:rPr>
              <a:t>океана скажется на увеличение </a:t>
            </a:r>
            <a:r>
              <a:rPr lang="ru-RU" sz="2400" dirty="0" err="1" smtClean="0">
                <a:solidFill>
                  <a:schemeClr val="bg1"/>
                </a:solidFill>
              </a:rPr>
              <a:t>континентальности</a:t>
            </a:r>
            <a:r>
              <a:rPr lang="ru-RU" sz="2400" dirty="0" smtClean="0">
                <a:solidFill>
                  <a:schemeClr val="bg1"/>
                </a:solidFill>
              </a:rPr>
              <a:t> климата. Это выразится в более низких температурах  зимой и меньшем количестве осадков на тех же широтах в сравнении с Русской равниной.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Задания по теме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«Особенности природы»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857232"/>
            <a:ext cx="8572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Задание </a:t>
            </a:r>
            <a:r>
              <a:rPr lang="ru-RU" sz="2400" b="1" dirty="0" smtClean="0"/>
              <a:t>3. </a:t>
            </a:r>
            <a:endParaRPr lang="ru-RU" sz="2400" b="1" dirty="0" smtClean="0"/>
          </a:p>
          <a:p>
            <a:r>
              <a:rPr lang="ru-RU" sz="2400" dirty="0" smtClean="0"/>
              <a:t>Используя  </a:t>
            </a:r>
            <a:r>
              <a:rPr lang="ru-RU" sz="2400" dirty="0" smtClean="0"/>
              <a:t>карты атласа,  сравните природу Западной Сибири с Русской равниной по </a:t>
            </a:r>
            <a:r>
              <a:rPr lang="ru-RU" sz="2400" dirty="0" smtClean="0"/>
              <a:t>плану: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Рельеф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Климат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Внутренние воды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Природные зоны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4282" y="3786190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основе сравнения выявить особенности </a:t>
            </a:r>
            <a:r>
              <a:rPr lang="ru-RU" sz="2400" dirty="0" smtClean="0"/>
              <a:t> </a:t>
            </a:r>
            <a:r>
              <a:rPr lang="ru-RU" sz="2400" dirty="0" smtClean="0"/>
              <a:t>природы Западной Сибири. Результат оформить в виде таблицы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sp>
        <p:nvSpPr>
          <p:cNvPr id="9" name="Скругленный прямоугольник 8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5857884" y="6215082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0" name="Скругленный прямоугольник 9">
            <a:hlinkClick r:id="rId2" action="ppaction://hlinksldjump"/>
            <a:hlinkHover r:id="" action="ppaction://noaction" highlightClick="1"/>
          </p:cNvPr>
          <p:cNvSpPr/>
          <p:nvPr/>
        </p:nvSpPr>
        <p:spPr>
          <a:xfrm>
            <a:off x="7286644" y="6215082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Задания по теме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«Особенности природы»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857232"/>
            <a:ext cx="8572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Задание </a:t>
            </a:r>
            <a:r>
              <a:rPr lang="ru-RU" sz="2400" b="1" dirty="0" smtClean="0"/>
              <a:t>4</a:t>
            </a:r>
            <a:r>
              <a:rPr lang="ru-RU" sz="2400" b="1" dirty="0" smtClean="0"/>
              <a:t>. </a:t>
            </a:r>
            <a:endParaRPr lang="ru-RU" sz="2400" b="1" dirty="0" smtClean="0"/>
          </a:p>
          <a:p>
            <a:r>
              <a:rPr lang="ru-RU" sz="2400" dirty="0" smtClean="0"/>
              <a:t>Используя </a:t>
            </a:r>
            <a:r>
              <a:rPr lang="ru-RU" sz="2400" dirty="0" smtClean="0"/>
              <a:t>физическую, тектоническую и геологическую карты </a:t>
            </a:r>
            <a:r>
              <a:rPr lang="ru-RU" sz="2400" dirty="0" smtClean="0"/>
              <a:t>атласа,  сравните рельеф  Западной Сибири с Русской равниной.  </a:t>
            </a:r>
            <a:endParaRPr lang="ru-RU" sz="2400" dirty="0" smtClean="0"/>
          </a:p>
          <a:p>
            <a:pPr marL="457200" indent="-457200"/>
            <a:endParaRPr lang="ru-RU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14282" y="1928802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 основе сравнения </a:t>
            </a:r>
            <a:r>
              <a:rPr lang="ru-RU" sz="2400" dirty="0" smtClean="0"/>
              <a:t>выявите </a:t>
            </a:r>
            <a:r>
              <a:rPr lang="ru-RU" sz="2400" dirty="0" smtClean="0"/>
              <a:t>особенности </a:t>
            </a:r>
            <a:r>
              <a:rPr lang="ru-RU" sz="2400" dirty="0" smtClean="0"/>
              <a:t> рельефа, причины различий. </a:t>
            </a:r>
            <a:r>
              <a:rPr lang="ru-RU" sz="2400" dirty="0" smtClean="0"/>
              <a:t>Результат оформить в виде таблицы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sp>
        <p:nvSpPr>
          <p:cNvPr id="9" name="Скругленный прямоугольник 8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5857884" y="6215082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0" name="Скругленный прямоугольник 9">
            <a:hlinkClick r:id="rId2" action="ppaction://hlinksldjump"/>
            <a:hlinkHover r:id="" action="ppaction://noaction" highlightClick="1"/>
          </p:cNvPr>
          <p:cNvSpPr/>
          <p:nvPr/>
        </p:nvSpPr>
        <p:spPr>
          <a:xfrm>
            <a:off x="7286644" y="6215082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Задания по теме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«Рельеф»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 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714356"/>
          <a:ext cx="9144000" cy="591503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785918"/>
                <a:gridCol w="2143140"/>
                <a:gridCol w="2928942"/>
                <a:gridCol w="2286000"/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Вопросы для сравнения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Общие</a:t>
                      </a:r>
                      <a:r>
                        <a:rPr lang="ru-RU" baseline="0" dirty="0" smtClean="0"/>
                        <a:t> черты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Отличительные черты </a:t>
                      </a:r>
                      <a:endParaRPr lang="ru-RU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Русская равнина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Западная Сибирь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253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 </a:t>
                      </a:r>
                      <a:r>
                        <a:rPr lang="ru-RU" sz="1600" dirty="0" smtClean="0"/>
                        <a:t>Рельеф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Равнинный</a:t>
                      </a:r>
                      <a:r>
                        <a:rPr lang="ru-RU" sz="1600" baseline="0" dirty="0" smtClean="0"/>
                        <a:t> рельеф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Русская Равнина холмистая – чередование возвышенностей  (от 200 до</a:t>
                      </a:r>
                      <a:r>
                        <a:rPr lang="ru-RU" sz="1600" baseline="0" dirty="0" smtClean="0"/>
                        <a:t> 500 м) </a:t>
                      </a:r>
                      <a:r>
                        <a:rPr lang="ru-RU" sz="1600" dirty="0" smtClean="0"/>
                        <a:t>и низменностей (ниже 200 м)..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Западная </a:t>
                      </a:r>
                      <a:r>
                        <a:rPr lang="ru-RU" sz="1600" baseline="0" dirty="0" smtClean="0"/>
                        <a:t>Сибирь – это плоская низменность с высотами ниже 200 м</a:t>
                      </a:r>
                      <a:endParaRPr lang="ru-RU" sz="1600" dirty="0" smtClean="0"/>
                    </a:p>
                    <a:p>
                      <a:pPr algn="ctr"/>
                      <a:endParaRPr lang="ru-RU" sz="1600" dirty="0" smtClean="0"/>
                    </a:p>
                    <a:p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99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 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Тектоническое строение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Обе</a:t>
                      </a:r>
                      <a:r>
                        <a:rPr lang="ru-RU" sz="1600" baseline="0" dirty="0" smtClean="0"/>
                        <a:t> территории лежат на платформе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древней платформе (возраст фундамента докембрийский).</a:t>
                      </a: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 молодой платформе (возраст фундамента палеозойский).</a:t>
                      </a:r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99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 </a:t>
                      </a:r>
                      <a:r>
                        <a:rPr lang="ru-RU" sz="1600" dirty="0" smtClean="0"/>
                        <a:t>Горные</a:t>
                      </a:r>
                      <a:r>
                        <a:rPr lang="ru-RU" sz="1600" baseline="0" dirty="0" smtClean="0"/>
                        <a:t> породы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99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</a:t>
                      </a:r>
                      <a:r>
                        <a:rPr lang="ru-RU" sz="1600" dirty="0" smtClean="0"/>
                        <a:t>Полезные</a:t>
                      </a:r>
                      <a:r>
                        <a:rPr lang="ru-RU" sz="1600" baseline="0" dirty="0" smtClean="0"/>
                        <a:t> ископаемые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>
            <a:hlinkClick r:id="" action="ppaction://hlinkshowjump?jump=endshow"/>
            <a:hlinkHover r:id="" action="ppaction://noaction" highlightClick="1"/>
          </p:cNvPr>
          <p:cNvSpPr/>
          <p:nvPr/>
        </p:nvSpPr>
        <p:spPr>
          <a:xfrm>
            <a:off x="7215206" y="6286520"/>
            <a:ext cx="1357322" cy="3571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6286520"/>
            <a:ext cx="107157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451</Words>
  <Application>Microsoft Office PowerPoint</Application>
  <PresentationFormat>Экран (4:3)</PresentationFormat>
  <Paragraphs>91</Paragraphs>
  <Slides>6</Slides>
  <Notes>2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225</cp:revision>
  <dcterms:created xsi:type="dcterms:W3CDTF">2009-11-09T15:17:42Z</dcterms:created>
  <dcterms:modified xsi:type="dcterms:W3CDTF">2010-02-23T14:06:25Z</dcterms:modified>
</cp:coreProperties>
</file>