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9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61365-E3A2-4B2E-91DC-5DF6FE5D6F7D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143AD-C30F-480B-929F-9E9973A50E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95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43AD-C30F-480B-929F-9E9973A50EE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157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Ученики могут назвать по тексту – голод, болезни. Объяснить это можно тем, что корабли не приспособлены были еще к далеким плаваниям.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43AD-C30F-480B-929F-9E9973A50EE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43AD-C30F-480B-929F-9E9973A50EE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80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43AD-C30F-480B-929F-9E9973A50EE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878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43AD-C30F-480B-929F-9E9973A50EE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980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43AD-C30F-480B-929F-9E9973A50EE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124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43AD-C30F-480B-929F-9E9973A50EE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93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43AD-C30F-480B-929F-9E9973A50EE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11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4DB934-5C6F-40D8-89FB-C2FCB5111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87DF5-420A-4E0F-9E8B-7855ED3E3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778FB-0478-4632-A0E6-C882DADAB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427C0-6B54-49E6-A2C0-E3D119147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7E0A-3F4B-4548-9F6E-C4CD60142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ED518-F9F5-46C2-9F16-15234FCA1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A9B86-F24F-4818-9E2C-5E640392F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DF3AA-6C72-4D22-A7E8-129E1C3F5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98644-775D-4C77-AE40-FCBDD36A8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3871A-51D5-4126-A45E-6414C2DAF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92CE1-79C3-46E8-B36F-59081BCCD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E3C1351-126B-4BA8-8B09-11BF619EE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imma43.narod.ru/magellan-map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hyperlink" Target="http://dic.academic.ru/pictures/enc_colier/hm_6004.jpg" TargetMode="External"/><Relationship Id="rId4" Type="http://schemas.openxmlformats.org/officeDocument/2006/relationships/hyperlink" Target="http://upload.wikimedia.org/wikipedia/commons/2/21/Caminho_maritimo_para_a_India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Задания по теме «Развитие географических знаний о Земле».</a:t>
            </a:r>
            <a:br>
              <a:rPr lang="ru-RU" sz="2400" dirty="0" smtClean="0"/>
            </a:br>
            <a:r>
              <a:rPr lang="ru-RU" sz="2000" dirty="0" smtClean="0"/>
              <a:t>Заполните </a:t>
            </a:r>
            <a:r>
              <a:rPr lang="ru-RU" sz="2000" dirty="0" smtClean="0"/>
              <a:t>таблицу «Великие </a:t>
            </a:r>
            <a:r>
              <a:rPr lang="ru-RU" sz="2000" dirty="0" smtClean="0"/>
              <a:t>географические </a:t>
            </a:r>
            <a:r>
              <a:rPr lang="ru-RU" sz="2000" dirty="0" smtClean="0"/>
              <a:t>открытия» по образцу.</a:t>
            </a:r>
            <a:endParaRPr lang="ru-RU" sz="2000" dirty="0"/>
          </a:p>
        </p:txBody>
      </p:sp>
      <p:pic>
        <p:nvPicPr>
          <p:cNvPr id="5" name="Рисунок 4" descr="23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41" t="53012" r="52110" b="3442"/>
          <a:stretch>
            <a:fillRect/>
          </a:stretch>
        </p:blipFill>
        <p:spPr>
          <a:xfrm>
            <a:off x="7500958" y="4929198"/>
            <a:ext cx="1357290" cy="1734315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2071678"/>
          <a:ext cx="792962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924"/>
                <a:gridCol w="1585924"/>
                <a:gridCol w="1585924"/>
                <a:gridCol w="1585924"/>
                <a:gridCol w="15859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Имена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Маршруты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Геродот</a:t>
                      </a:r>
                    </a:p>
                    <a:p>
                      <a:r>
                        <a:rPr lang="ru-RU" dirty="0" smtClean="0"/>
                        <a:t>(Древняя Греция)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век до н.э.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Побережье Малой Азии, Балканский</a:t>
                      </a:r>
                      <a:r>
                        <a:rPr lang="ru-RU" baseline="0" dirty="0" smtClean="0"/>
                        <a:t> п-ов, Юг Восточно-Европейской равнины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Составление описаний</a:t>
                      </a:r>
                      <a:r>
                        <a:rPr lang="ru-RU" baseline="0" dirty="0" smtClean="0"/>
                        <a:t> природы, народов. Указал правильное положение  Каспийского моря.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Расширение</a:t>
                      </a:r>
                      <a:r>
                        <a:rPr lang="ru-RU" baseline="0" dirty="0" smtClean="0"/>
                        <a:t> знаний о новых землях и народах.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err="1" smtClean="0"/>
              <a:t>Безногова</a:t>
            </a:r>
            <a:r>
              <a:rPr lang="ru-RU" dirty="0" smtClean="0"/>
              <a:t> О.Н.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hlinkshowjump?jump=endshow" highlightClick="1"/>
          </p:cNvPr>
          <p:cNvSpPr/>
          <p:nvPr/>
        </p:nvSpPr>
        <p:spPr>
          <a:xfrm>
            <a:off x="285720" y="6357958"/>
            <a:ext cx="121444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1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428868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Прочитайте текст на следующем слайде и ответьте на вопросы.</a:t>
            </a:r>
          </a:p>
          <a:p>
            <a:endParaRPr lang="ru-RU" sz="2400" dirty="0" smtClean="0"/>
          </a:p>
          <a:p>
            <a:r>
              <a:rPr lang="ru-RU" sz="2400" dirty="0" smtClean="0"/>
              <a:t>С какими трудностями сталкивались путешественники в средние века?  Чем это можно объяснить?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Задания по теме «Развитие географических знаний о Земле»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7643834" y="6357958"/>
            <a:ext cx="121444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</a:rPr>
              <a:t>«Дабы не умереть с голоду, мы стали есть куски воловьей кожи, которой, с целью предохранить канаты от перетирания, была обшита большая рея. Под долгим действием дождя, солнца и ветра эта кожа стала твердой, как камень, и нам приходилось каждый кусок вывешивать за борт на четыре или пять дней, дабы хоть немного ее размягчить. Лишь после этого мы слегка поджаривали ее на угольях и в таком виде поглощали», — вспоминал </a:t>
            </a:r>
            <a:r>
              <a:rPr lang="ru-RU" sz="1600" dirty="0" err="1" smtClean="0">
                <a:solidFill>
                  <a:schemeClr val="accent4">
                    <a:lumMod val="10000"/>
                  </a:schemeClr>
                </a:solidFill>
              </a:rPr>
              <a:t>Пигафетта</a:t>
            </a:r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</a:rPr>
              <a:t>. </a:t>
            </a:r>
            <a:endParaRPr lang="ru-RU" sz="16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28" y="2571744"/>
            <a:ext cx="38576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</a:rPr>
              <a:t>Даже самые выносливые и привыкшие к лишениям люди ослабели, почти у всех началась цинга. «Десны у заболевших сначала пухнут, потом начинают кровоточить, зубы шатаются и выпадают, во рту образуются нарывы, наконец, зев так болезненно распухает, что несчастные, даже если б у них была пища, уже не могли бы ее проглотить: они погибают мучительной смертью». На корабле это случалось постоянно</a:t>
            </a:r>
            <a:endParaRPr lang="ru-RU" sz="1600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39938" name="Picture 2" descr="http://www.vokrugsveta.ru/img/cmn/2007/10/19/02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500306"/>
            <a:ext cx="4572032" cy="28422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429264"/>
            <a:ext cx="45005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4">
                    <a:lumMod val="10000"/>
                  </a:schemeClr>
                </a:solidFill>
              </a:rPr>
              <a:t>После подавления </a:t>
            </a:r>
            <a:r>
              <a:rPr lang="ru-RU" sz="1400" b="1" dirty="0" smtClean="0">
                <a:solidFill>
                  <a:schemeClr val="accent4">
                    <a:lumMod val="10000"/>
                  </a:schemeClr>
                </a:solidFill>
              </a:rPr>
              <a:t>мятежа</a:t>
            </a:r>
            <a:r>
              <a:rPr lang="ru-RU" sz="1400" dirty="0" smtClean="0">
                <a:solidFill>
                  <a:schemeClr val="accent4">
                    <a:lumMod val="10000"/>
                  </a:schemeClr>
                </a:solidFill>
              </a:rPr>
              <a:t> приведенные к покорности матросы клянутся на кресте в верности адмиралу </a:t>
            </a:r>
            <a:endParaRPr lang="ru-RU" sz="14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285720" y="6286520"/>
            <a:ext cx="121444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 по теме «Развитие знаний о Земле»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785926"/>
            <a:ext cx="73581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Нанесите на контурную карту полушарий маршруты:</a:t>
            </a:r>
          </a:p>
          <a:p>
            <a:pPr marL="1714500" lvl="3" indent="-342900"/>
            <a:r>
              <a:rPr lang="ru-RU" dirty="0" err="1" smtClean="0"/>
              <a:t>Васко</a:t>
            </a:r>
            <a:r>
              <a:rPr lang="ru-RU" dirty="0" smtClean="0"/>
              <a:t> да Гама</a:t>
            </a:r>
          </a:p>
          <a:p>
            <a:pPr marL="1714500" lvl="3" indent="-342900"/>
            <a:r>
              <a:rPr lang="ru-RU" dirty="0" smtClean="0"/>
              <a:t>Колумба</a:t>
            </a:r>
          </a:p>
          <a:p>
            <a:pPr marL="1714500" lvl="3" indent="-342900"/>
            <a:r>
              <a:rPr lang="ru-RU" dirty="0" smtClean="0"/>
              <a:t>Магеллана </a:t>
            </a:r>
          </a:p>
          <a:p>
            <a:pPr marL="1714500" lvl="3" indent="-342900"/>
            <a:endParaRPr lang="ru-RU" dirty="0"/>
          </a:p>
          <a:p>
            <a:pPr marL="342900" lvl="3" indent="-342900"/>
            <a:r>
              <a:rPr lang="ru-RU" dirty="0" smtClean="0"/>
              <a:t>Подпишите даты путешествий, например:</a:t>
            </a:r>
          </a:p>
          <a:p>
            <a:pPr marL="342900" indent="-342900"/>
            <a:endParaRPr lang="ru-RU" dirty="0" smtClean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714348" y="2285992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14348" y="2500306"/>
            <a:ext cx="1428760" cy="1588"/>
          </a:xfrm>
          <a:prstGeom prst="straightConnector1">
            <a:avLst/>
          </a:prstGeom>
          <a:ln w="28575" cmpd="sng">
            <a:solidFill>
              <a:srgbClr val="00206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14348" y="2786058"/>
            <a:ext cx="142876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кругленная соединительная линия 13"/>
          <p:cNvCxnSpPr/>
          <p:nvPr/>
        </p:nvCxnSpPr>
        <p:spPr>
          <a:xfrm flipV="1">
            <a:off x="2071670" y="3929066"/>
            <a:ext cx="1428760" cy="214314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кругленная соединительная линия 14"/>
          <p:cNvCxnSpPr/>
          <p:nvPr/>
        </p:nvCxnSpPr>
        <p:spPr>
          <a:xfrm>
            <a:off x="3643306" y="3929066"/>
            <a:ext cx="1428760" cy="142876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кругленная соединительная линия 16"/>
          <p:cNvCxnSpPr/>
          <p:nvPr/>
        </p:nvCxnSpPr>
        <p:spPr>
          <a:xfrm flipV="1">
            <a:off x="5143504" y="3857628"/>
            <a:ext cx="1428760" cy="214314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кругленная соединительная линия 17"/>
          <p:cNvCxnSpPr/>
          <p:nvPr/>
        </p:nvCxnSpPr>
        <p:spPr>
          <a:xfrm flipV="1">
            <a:off x="6715140" y="3643314"/>
            <a:ext cx="1428760" cy="214314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21035238">
            <a:off x="4865346" y="3434085"/>
            <a:ext cx="3583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Магеллан 1519-1522 годы</a:t>
            </a:r>
            <a:endParaRPr lang="ru-RU" dirty="0"/>
          </a:p>
        </p:txBody>
      </p:sp>
      <p:sp>
        <p:nvSpPr>
          <p:cNvPr id="20" name="4-конечная звезда 19"/>
          <p:cNvSpPr/>
          <p:nvPr/>
        </p:nvSpPr>
        <p:spPr>
          <a:xfrm>
            <a:off x="6715140" y="4572008"/>
            <a:ext cx="500066" cy="428628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857224" y="4572008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Обозначьте начало и конец маршрута путешествий.</a:t>
            </a:r>
            <a:endParaRPr lang="ru-RU" dirty="0"/>
          </a:p>
        </p:txBody>
      </p:sp>
      <p:pic>
        <p:nvPicPr>
          <p:cNvPr id="16" name="Рисунок 15" descr="237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41" t="53012" r="52110" b="3442"/>
          <a:stretch>
            <a:fillRect/>
          </a:stretch>
        </p:blipFill>
        <p:spPr>
          <a:xfrm>
            <a:off x="7429520" y="4286256"/>
            <a:ext cx="1357290" cy="1734315"/>
          </a:xfrm>
          <a:prstGeom prst="rect">
            <a:avLst/>
          </a:prstGeom>
        </p:spPr>
      </p:pic>
      <p:sp>
        <p:nvSpPr>
          <p:cNvPr id="22" name="Равнобедренный треугольник 21"/>
          <p:cNvSpPr/>
          <p:nvPr/>
        </p:nvSpPr>
        <p:spPr>
          <a:xfrm rot="5400000">
            <a:off x="1001475" y="2141741"/>
            <a:ext cx="180186" cy="32581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настраиваемая 22">
            <a:hlinkClick r:id="" action="ppaction://hlinkshowjump?jump=endshow" highlightClick="1"/>
          </p:cNvPr>
          <p:cNvSpPr/>
          <p:nvPr/>
        </p:nvSpPr>
        <p:spPr>
          <a:xfrm>
            <a:off x="285720" y="6286520"/>
            <a:ext cx="121444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7715272" y="6286520"/>
            <a:ext cx="114300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496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13 из 7232"/>
          <p:cNvPicPr>
            <a:picLocks noChangeAspect="1" noChangeArrowheads="1"/>
          </p:cNvPicPr>
          <p:nvPr/>
        </p:nvPicPr>
        <p:blipFill>
          <a:blip r:embed="rId3"/>
          <a:srcRect b="3490"/>
          <a:stretch>
            <a:fillRect/>
          </a:stretch>
        </p:blipFill>
        <p:spPr bwMode="auto">
          <a:xfrm>
            <a:off x="1285852" y="1714488"/>
            <a:ext cx="6929486" cy="44291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Кругосветное плавание Магеллана 1519-1522 годы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4-конечная звезда 3"/>
          <p:cNvSpPr/>
          <p:nvPr/>
        </p:nvSpPr>
        <p:spPr>
          <a:xfrm>
            <a:off x="4143372" y="2643182"/>
            <a:ext cx="500066" cy="428628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323833" y="3085755"/>
            <a:ext cx="3050551" cy="2199551"/>
          </a:xfrm>
          <a:custGeom>
            <a:avLst/>
            <a:gdLst>
              <a:gd name="connsiteX0" fmla="*/ 3029803 w 3050551"/>
              <a:gd name="connsiteY0" fmla="*/ 25935 h 2199551"/>
              <a:gd name="connsiteX1" fmla="*/ 2975212 w 3050551"/>
              <a:gd name="connsiteY1" fmla="*/ 94173 h 2199551"/>
              <a:gd name="connsiteX2" fmla="*/ 2934268 w 3050551"/>
              <a:gd name="connsiteY2" fmla="*/ 121469 h 2199551"/>
              <a:gd name="connsiteX3" fmla="*/ 2866030 w 3050551"/>
              <a:gd name="connsiteY3" fmla="*/ 176060 h 2199551"/>
              <a:gd name="connsiteX4" fmla="*/ 2825086 w 3050551"/>
              <a:gd name="connsiteY4" fmla="*/ 162412 h 2199551"/>
              <a:gd name="connsiteX5" fmla="*/ 2770495 w 3050551"/>
              <a:gd name="connsiteY5" fmla="*/ 462663 h 2199551"/>
              <a:gd name="connsiteX6" fmla="*/ 2743200 w 3050551"/>
              <a:gd name="connsiteY6" fmla="*/ 544549 h 2199551"/>
              <a:gd name="connsiteX7" fmla="*/ 2688609 w 3050551"/>
              <a:gd name="connsiteY7" fmla="*/ 612788 h 2199551"/>
              <a:gd name="connsiteX8" fmla="*/ 2661313 w 3050551"/>
              <a:gd name="connsiteY8" fmla="*/ 776561 h 2199551"/>
              <a:gd name="connsiteX9" fmla="*/ 2634018 w 3050551"/>
              <a:gd name="connsiteY9" fmla="*/ 1063164 h 2199551"/>
              <a:gd name="connsiteX10" fmla="*/ 2606722 w 3050551"/>
              <a:gd name="connsiteY10" fmla="*/ 1104108 h 2199551"/>
              <a:gd name="connsiteX11" fmla="*/ 2565779 w 3050551"/>
              <a:gd name="connsiteY11" fmla="*/ 1185994 h 2199551"/>
              <a:gd name="connsiteX12" fmla="*/ 2524836 w 3050551"/>
              <a:gd name="connsiteY12" fmla="*/ 1213290 h 2199551"/>
              <a:gd name="connsiteX13" fmla="*/ 2497540 w 3050551"/>
              <a:gd name="connsiteY13" fmla="*/ 1254233 h 2199551"/>
              <a:gd name="connsiteX14" fmla="*/ 2470245 w 3050551"/>
              <a:gd name="connsiteY14" fmla="*/ 1336120 h 2199551"/>
              <a:gd name="connsiteX15" fmla="*/ 2456597 w 3050551"/>
              <a:gd name="connsiteY15" fmla="*/ 1377063 h 2199551"/>
              <a:gd name="connsiteX16" fmla="*/ 2415654 w 3050551"/>
              <a:gd name="connsiteY16" fmla="*/ 1472597 h 2199551"/>
              <a:gd name="connsiteX17" fmla="*/ 2374710 w 3050551"/>
              <a:gd name="connsiteY17" fmla="*/ 1499893 h 2199551"/>
              <a:gd name="connsiteX18" fmla="*/ 2320119 w 3050551"/>
              <a:gd name="connsiteY18" fmla="*/ 1568132 h 2199551"/>
              <a:gd name="connsiteX19" fmla="*/ 2265528 w 3050551"/>
              <a:gd name="connsiteY19" fmla="*/ 1636370 h 2199551"/>
              <a:gd name="connsiteX20" fmla="*/ 2251880 w 3050551"/>
              <a:gd name="connsiteY20" fmla="*/ 1677314 h 2199551"/>
              <a:gd name="connsiteX21" fmla="*/ 2169994 w 3050551"/>
              <a:gd name="connsiteY21" fmla="*/ 1731905 h 2199551"/>
              <a:gd name="connsiteX22" fmla="*/ 2142698 w 3050551"/>
              <a:gd name="connsiteY22" fmla="*/ 1813791 h 2199551"/>
              <a:gd name="connsiteX23" fmla="*/ 2129051 w 3050551"/>
              <a:gd name="connsiteY23" fmla="*/ 1854735 h 2199551"/>
              <a:gd name="connsiteX24" fmla="*/ 2115403 w 3050551"/>
              <a:gd name="connsiteY24" fmla="*/ 2073099 h 2199551"/>
              <a:gd name="connsiteX25" fmla="*/ 2088107 w 3050551"/>
              <a:gd name="connsiteY25" fmla="*/ 2114042 h 2199551"/>
              <a:gd name="connsiteX26" fmla="*/ 2006221 w 3050551"/>
              <a:gd name="connsiteY26" fmla="*/ 2141338 h 2199551"/>
              <a:gd name="connsiteX27" fmla="*/ 1924334 w 3050551"/>
              <a:gd name="connsiteY27" fmla="*/ 2195929 h 2199551"/>
              <a:gd name="connsiteX28" fmla="*/ 1828800 w 3050551"/>
              <a:gd name="connsiteY28" fmla="*/ 2182281 h 2199551"/>
              <a:gd name="connsiteX29" fmla="*/ 1760561 w 3050551"/>
              <a:gd name="connsiteY29" fmla="*/ 2059451 h 2199551"/>
              <a:gd name="connsiteX30" fmla="*/ 1719618 w 3050551"/>
              <a:gd name="connsiteY30" fmla="*/ 1827439 h 2199551"/>
              <a:gd name="connsiteX31" fmla="*/ 1692322 w 3050551"/>
              <a:gd name="connsiteY31" fmla="*/ 1786496 h 2199551"/>
              <a:gd name="connsiteX32" fmla="*/ 1678674 w 3050551"/>
              <a:gd name="connsiteY32" fmla="*/ 1745552 h 2199551"/>
              <a:gd name="connsiteX33" fmla="*/ 1665027 w 3050551"/>
              <a:gd name="connsiteY33" fmla="*/ 1650018 h 2199551"/>
              <a:gd name="connsiteX34" fmla="*/ 1624083 w 3050551"/>
              <a:gd name="connsiteY34" fmla="*/ 1622723 h 2199551"/>
              <a:gd name="connsiteX35" fmla="*/ 1514901 w 3050551"/>
              <a:gd name="connsiteY35" fmla="*/ 1595427 h 2199551"/>
              <a:gd name="connsiteX36" fmla="*/ 1392071 w 3050551"/>
              <a:gd name="connsiteY36" fmla="*/ 1568132 h 2199551"/>
              <a:gd name="connsiteX37" fmla="*/ 1351128 w 3050551"/>
              <a:gd name="connsiteY37" fmla="*/ 1540836 h 2199551"/>
              <a:gd name="connsiteX38" fmla="*/ 1310185 w 3050551"/>
              <a:gd name="connsiteY38" fmla="*/ 1527188 h 2199551"/>
              <a:gd name="connsiteX39" fmla="*/ 1269242 w 3050551"/>
              <a:gd name="connsiteY39" fmla="*/ 1486245 h 2199551"/>
              <a:gd name="connsiteX40" fmla="*/ 1228298 w 3050551"/>
              <a:gd name="connsiteY40" fmla="*/ 1472597 h 2199551"/>
              <a:gd name="connsiteX41" fmla="*/ 1119116 w 3050551"/>
              <a:gd name="connsiteY41" fmla="*/ 1431654 h 2199551"/>
              <a:gd name="connsiteX42" fmla="*/ 1078173 w 3050551"/>
              <a:gd name="connsiteY42" fmla="*/ 1418006 h 2199551"/>
              <a:gd name="connsiteX43" fmla="*/ 1037230 w 3050551"/>
              <a:gd name="connsiteY43" fmla="*/ 1390711 h 2199551"/>
              <a:gd name="connsiteX44" fmla="*/ 928048 w 3050551"/>
              <a:gd name="connsiteY44" fmla="*/ 1377063 h 2199551"/>
              <a:gd name="connsiteX45" fmla="*/ 887104 w 3050551"/>
              <a:gd name="connsiteY45" fmla="*/ 1363415 h 2199551"/>
              <a:gd name="connsiteX46" fmla="*/ 805218 w 3050551"/>
              <a:gd name="connsiteY46" fmla="*/ 1322472 h 2199551"/>
              <a:gd name="connsiteX47" fmla="*/ 368489 w 3050551"/>
              <a:gd name="connsiteY47" fmla="*/ 1308824 h 2199551"/>
              <a:gd name="connsiteX48" fmla="*/ 327546 w 3050551"/>
              <a:gd name="connsiteY48" fmla="*/ 1281529 h 2199551"/>
              <a:gd name="connsiteX49" fmla="*/ 245660 w 3050551"/>
              <a:gd name="connsiteY49" fmla="*/ 1254233 h 2199551"/>
              <a:gd name="connsiteX50" fmla="*/ 218364 w 3050551"/>
              <a:gd name="connsiteY50" fmla="*/ 1213290 h 2199551"/>
              <a:gd name="connsiteX51" fmla="*/ 122830 w 3050551"/>
              <a:gd name="connsiteY51" fmla="*/ 1199642 h 2199551"/>
              <a:gd name="connsiteX52" fmla="*/ 0 w 3050551"/>
              <a:gd name="connsiteY52" fmla="*/ 1172346 h 219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050551" h="2199551">
                <a:moveTo>
                  <a:pt x="3029803" y="25935"/>
                </a:moveTo>
                <a:cubicBezTo>
                  <a:pt x="2912466" y="104159"/>
                  <a:pt x="3050551" y="0"/>
                  <a:pt x="2975212" y="94173"/>
                </a:cubicBezTo>
                <a:cubicBezTo>
                  <a:pt x="2964965" y="106981"/>
                  <a:pt x="2947916" y="112370"/>
                  <a:pt x="2934268" y="121469"/>
                </a:cubicBezTo>
                <a:cubicBezTo>
                  <a:pt x="2913310" y="152907"/>
                  <a:pt x="2909977" y="176060"/>
                  <a:pt x="2866030" y="176060"/>
                </a:cubicBezTo>
                <a:cubicBezTo>
                  <a:pt x="2851644" y="176060"/>
                  <a:pt x="2838734" y="166961"/>
                  <a:pt x="2825086" y="162412"/>
                </a:cubicBezTo>
                <a:cubicBezTo>
                  <a:pt x="2704655" y="242701"/>
                  <a:pt x="2805456" y="159663"/>
                  <a:pt x="2770495" y="462663"/>
                </a:cubicBezTo>
                <a:cubicBezTo>
                  <a:pt x="2767197" y="491245"/>
                  <a:pt x="2752298" y="517254"/>
                  <a:pt x="2743200" y="544549"/>
                </a:cubicBezTo>
                <a:cubicBezTo>
                  <a:pt x="2724365" y="601054"/>
                  <a:pt x="2741522" y="577513"/>
                  <a:pt x="2688609" y="612788"/>
                </a:cubicBezTo>
                <a:cubicBezTo>
                  <a:pt x="2662694" y="690532"/>
                  <a:pt x="2674372" y="645965"/>
                  <a:pt x="2661313" y="776561"/>
                </a:cubicBezTo>
                <a:cubicBezTo>
                  <a:pt x="2651764" y="872051"/>
                  <a:pt x="2687251" y="983315"/>
                  <a:pt x="2634018" y="1063164"/>
                </a:cubicBezTo>
                <a:cubicBezTo>
                  <a:pt x="2624919" y="1076812"/>
                  <a:pt x="2614058" y="1089437"/>
                  <a:pt x="2606722" y="1104108"/>
                </a:cubicBezTo>
                <a:cubicBezTo>
                  <a:pt x="2584522" y="1148507"/>
                  <a:pt x="2604890" y="1146882"/>
                  <a:pt x="2565779" y="1185994"/>
                </a:cubicBezTo>
                <a:cubicBezTo>
                  <a:pt x="2554181" y="1197592"/>
                  <a:pt x="2538484" y="1204191"/>
                  <a:pt x="2524836" y="1213290"/>
                </a:cubicBezTo>
                <a:cubicBezTo>
                  <a:pt x="2515737" y="1226938"/>
                  <a:pt x="2504202" y="1239244"/>
                  <a:pt x="2497540" y="1254233"/>
                </a:cubicBezTo>
                <a:cubicBezTo>
                  <a:pt x="2485855" y="1280525"/>
                  <a:pt x="2479343" y="1308824"/>
                  <a:pt x="2470245" y="1336120"/>
                </a:cubicBezTo>
                <a:cubicBezTo>
                  <a:pt x="2465696" y="1349768"/>
                  <a:pt x="2460086" y="1363107"/>
                  <a:pt x="2456597" y="1377063"/>
                </a:cubicBezTo>
                <a:cubicBezTo>
                  <a:pt x="2446156" y="1418824"/>
                  <a:pt x="2447070" y="1441181"/>
                  <a:pt x="2415654" y="1472597"/>
                </a:cubicBezTo>
                <a:cubicBezTo>
                  <a:pt x="2404055" y="1484196"/>
                  <a:pt x="2388358" y="1490794"/>
                  <a:pt x="2374710" y="1499893"/>
                </a:cubicBezTo>
                <a:cubicBezTo>
                  <a:pt x="2340409" y="1602801"/>
                  <a:pt x="2390668" y="1479946"/>
                  <a:pt x="2320119" y="1568132"/>
                </a:cubicBezTo>
                <a:cubicBezTo>
                  <a:pt x="2244780" y="1662305"/>
                  <a:pt x="2382865" y="1558146"/>
                  <a:pt x="2265528" y="1636370"/>
                </a:cubicBezTo>
                <a:cubicBezTo>
                  <a:pt x="2260979" y="1650018"/>
                  <a:pt x="2262053" y="1667141"/>
                  <a:pt x="2251880" y="1677314"/>
                </a:cubicBezTo>
                <a:cubicBezTo>
                  <a:pt x="2228684" y="1700511"/>
                  <a:pt x="2169994" y="1731905"/>
                  <a:pt x="2169994" y="1731905"/>
                </a:cubicBezTo>
                <a:lnTo>
                  <a:pt x="2142698" y="1813791"/>
                </a:lnTo>
                <a:lnTo>
                  <a:pt x="2129051" y="1854735"/>
                </a:lnTo>
                <a:cubicBezTo>
                  <a:pt x="2124502" y="1927523"/>
                  <a:pt x="2126778" y="2001061"/>
                  <a:pt x="2115403" y="2073099"/>
                </a:cubicBezTo>
                <a:cubicBezTo>
                  <a:pt x="2112845" y="2089301"/>
                  <a:pt x="2102016" y="2105349"/>
                  <a:pt x="2088107" y="2114042"/>
                </a:cubicBezTo>
                <a:cubicBezTo>
                  <a:pt x="2063709" y="2129291"/>
                  <a:pt x="2030161" y="2125378"/>
                  <a:pt x="2006221" y="2141338"/>
                </a:cubicBezTo>
                <a:lnTo>
                  <a:pt x="1924334" y="2195929"/>
                </a:lnTo>
                <a:cubicBezTo>
                  <a:pt x="1892489" y="2191380"/>
                  <a:pt x="1855939" y="2199551"/>
                  <a:pt x="1828800" y="2182281"/>
                </a:cubicBezTo>
                <a:cubicBezTo>
                  <a:pt x="1789092" y="2157012"/>
                  <a:pt x="1774557" y="2101438"/>
                  <a:pt x="1760561" y="2059451"/>
                </a:cubicBezTo>
                <a:cubicBezTo>
                  <a:pt x="1756217" y="2011671"/>
                  <a:pt x="1755983" y="1881986"/>
                  <a:pt x="1719618" y="1827439"/>
                </a:cubicBezTo>
                <a:lnTo>
                  <a:pt x="1692322" y="1786496"/>
                </a:lnTo>
                <a:cubicBezTo>
                  <a:pt x="1687773" y="1772848"/>
                  <a:pt x="1681495" y="1759659"/>
                  <a:pt x="1678674" y="1745552"/>
                </a:cubicBezTo>
                <a:cubicBezTo>
                  <a:pt x="1672365" y="1714009"/>
                  <a:pt x="1678092" y="1679413"/>
                  <a:pt x="1665027" y="1650018"/>
                </a:cubicBezTo>
                <a:cubicBezTo>
                  <a:pt x="1658365" y="1635029"/>
                  <a:pt x="1639498" y="1628328"/>
                  <a:pt x="1624083" y="1622723"/>
                </a:cubicBezTo>
                <a:cubicBezTo>
                  <a:pt x="1588827" y="1609903"/>
                  <a:pt x="1550490" y="1607290"/>
                  <a:pt x="1514901" y="1595427"/>
                </a:cubicBezTo>
                <a:cubicBezTo>
                  <a:pt x="1447706" y="1573028"/>
                  <a:pt x="1488148" y="1584144"/>
                  <a:pt x="1392071" y="1568132"/>
                </a:cubicBezTo>
                <a:cubicBezTo>
                  <a:pt x="1378423" y="1559033"/>
                  <a:pt x="1365799" y="1548172"/>
                  <a:pt x="1351128" y="1540836"/>
                </a:cubicBezTo>
                <a:cubicBezTo>
                  <a:pt x="1338261" y="1534402"/>
                  <a:pt x="1322155" y="1535168"/>
                  <a:pt x="1310185" y="1527188"/>
                </a:cubicBezTo>
                <a:cubicBezTo>
                  <a:pt x="1294126" y="1516482"/>
                  <a:pt x="1285301" y="1496951"/>
                  <a:pt x="1269242" y="1486245"/>
                </a:cubicBezTo>
                <a:cubicBezTo>
                  <a:pt x="1257272" y="1478265"/>
                  <a:pt x="1241165" y="1479031"/>
                  <a:pt x="1228298" y="1472597"/>
                </a:cubicBezTo>
                <a:cubicBezTo>
                  <a:pt x="1115964" y="1416431"/>
                  <a:pt x="1277106" y="1471152"/>
                  <a:pt x="1119116" y="1431654"/>
                </a:cubicBezTo>
                <a:cubicBezTo>
                  <a:pt x="1105160" y="1428165"/>
                  <a:pt x="1091040" y="1424440"/>
                  <a:pt x="1078173" y="1418006"/>
                </a:cubicBezTo>
                <a:cubicBezTo>
                  <a:pt x="1063502" y="1410671"/>
                  <a:pt x="1053054" y="1395027"/>
                  <a:pt x="1037230" y="1390711"/>
                </a:cubicBezTo>
                <a:cubicBezTo>
                  <a:pt x="1001845" y="1381061"/>
                  <a:pt x="964442" y="1381612"/>
                  <a:pt x="928048" y="1377063"/>
                </a:cubicBezTo>
                <a:cubicBezTo>
                  <a:pt x="914400" y="1372514"/>
                  <a:pt x="899971" y="1369849"/>
                  <a:pt x="887104" y="1363415"/>
                </a:cubicBezTo>
                <a:cubicBezTo>
                  <a:pt x="854457" y="1347092"/>
                  <a:pt x="843947" y="1324685"/>
                  <a:pt x="805218" y="1322472"/>
                </a:cubicBezTo>
                <a:cubicBezTo>
                  <a:pt x="659808" y="1314163"/>
                  <a:pt x="514065" y="1313373"/>
                  <a:pt x="368489" y="1308824"/>
                </a:cubicBezTo>
                <a:cubicBezTo>
                  <a:pt x="354841" y="1299726"/>
                  <a:pt x="342535" y="1288191"/>
                  <a:pt x="327546" y="1281529"/>
                </a:cubicBezTo>
                <a:cubicBezTo>
                  <a:pt x="301254" y="1269844"/>
                  <a:pt x="270058" y="1269482"/>
                  <a:pt x="245660" y="1254233"/>
                </a:cubicBezTo>
                <a:cubicBezTo>
                  <a:pt x="231751" y="1245540"/>
                  <a:pt x="233353" y="1219952"/>
                  <a:pt x="218364" y="1213290"/>
                </a:cubicBezTo>
                <a:cubicBezTo>
                  <a:pt x="188969" y="1200225"/>
                  <a:pt x="154675" y="1204191"/>
                  <a:pt x="122830" y="1199642"/>
                </a:cubicBezTo>
                <a:cubicBezTo>
                  <a:pt x="27996" y="1168030"/>
                  <a:pt x="69715" y="1172346"/>
                  <a:pt x="0" y="1172346"/>
                </a:cubicBezTo>
              </a:path>
            </a:pathLst>
          </a:cu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093000" y="3179928"/>
            <a:ext cx="4109304" cy="1665027"/>
          </a:xfrm>
          <a:custGeom>
            <a:avLst/>
            <a:gdLst>
              <a:gd name="connsiteX0" fmla="*/ 260636 w 4109304"/>
              <a:gd name="connsiteY0" fmla="*/ 0 h 1665027"/>
              <a:gd name="connsiteX1" fmla="*/ 219693 w 4109304"/>
              <a:gd name="connsiteY1" fmla="*/ 27296 h 1665027"/>
              <a:gd name="connsiteX2" fmla="*/ 137806 w 4109304"/>
              <a:gd name="connsiteY2" fmla="*/ 54591 h 1665027"/>
              <a:gd name="connsiteX3" fmla="*/ 96863 w 4109304"/>
              <a:gd name="connsiteY3" fmla="*/ 81887 h 1665027"/>
              <a:gd name="connsiteX4" fmla="*/ 83215 w 4109304"/>
              <a:gd name="connsiteY4" fmla="*/ 122830 h 1665027"/>
              <a:gd name="connsiteX5" fmla="*/ 55919 w 4109304"/>
              <a:gd name="connsiteY5" fmla="*/ 163773 h 1665027"/>
              <a:gd name="connsiteX6" fmla="*/ 55919 w 4109304"/>
              <a:gd name="connsiteY6" fmla="*/ 614150 h 1665027"/>
              <a:gd name="connsiteX7" fmla="*/ 83215 w 4109304"/>
              <a:gd name="connsiteY7" fmla="*/ 723332 h 1665027"/>
              <a:gd name="connsiteX8" fmla="*/ 124158 w 4109304"/>
              <a:gd name="connsiteY8" fmla="*/ 750627 h 1665027"/>
              <a:gd name="connsiteX9" fmla="*/ 137806 w 4109304"/>
              <a:gd name="connsiteY9" fmla="*/ 791571 h 1665027"/>
              <a:gd name="connsiteX10" fmla="*/ 233340 w 4109304"/>
              <a:gd name="connsiteY10" fmla="*/ 859809 h 1665027"/>
              <a:gd name="connsiteX11" fmla="*/ 274284 w 4109304"/>
              <a:gd name="connsiteY11" fmla="*/ 941696 h 1665027"/>
              <a:gd name="connsiteX12" fmla="*/ 301579 w 4109304"/>
              <a:gd name="connsiteY12" fmla="*/ 982639 h 1665027"/>
              <a:gd name="connsiteX13" fmla="*/ 315227 w 4109304"/>
              <a:gd name="connsiteY13" fmla="*/ 1023582 h 1665027"/>
              <a:gd name="connsiteX14" fmla="*/ 356170 w 4109304"/>
              <a:gd name="connsiteY14" fmla="*/ 1078173 h 1665027"/>
              <a:gd name="connsiteX15" fmla="*/ 383466 w 4109304"/>
              <a:gd name="connsiteY15" fmla="*/ 1119117 h 1665027"/>
              <a:gd name="connsiteX16" fmla="*/ 424409 w 4109304"/>
              <a:gd name="connsiteY16" fmla="*/ 1173708 h 1665027"/>
              <a:gd name="connsiteX17" fmla="*/ 479000 w 4109304"/>
              <a:gd name="connsiteY17" fmla="*/ 1269242 h 1665027"/>
              <a:gd name="connsiteX18" fmla="*/ 506296 w 4109304"/>
              <a:gd name="connsiteY18" fmla="*/ 1351129 h 1665027"/>
              <a:gd name="connsiteX19" fmla="*/ 574534 w 4109304"/>
              <a:gd name="connsiteY19" fmla="*/ 1473959 h 1665027"/>
              <a:gd name="connsiteX20" fmla="*/ 629125 w 4109304"/>
              <a:gd name="connsiteY20" fmla="*/ 1487606 h 1665027"/>
              <a:gd name="connsiteX21" fmla="*/ 683716 w 4109304"/>
              <a:gd name="connsiteY21" fmla="*/ 1514902 h 1665027"/>
              <a:gd name="connsiteX22" fmla="*/ 765603 w 4109304"/>
              <a:gd name="connsiteY22" fmla="*/ 1542197 h 1665027"/>
              <a:gd name="connsiteX23" fmla="*/ 833842 w 4109304"/>
              <a:gd name="connsiteY23" fmla="*/ 1637732 h 1665027"/>
              <a:gd name="connsiteX24" fmla="*/ 874785 w 4109304"/>
              <a:gd name="connsiteY24" fmla="*/ 1665027 h 1665027"/>
              <a:gd name="connsiteX25" fmla="*/ 983967 w 4109304"/>
              <a:gd name="connsiteY25" fmla="*/ 1651379 h 1665027"/>
              <a:gd name="connsiteX26" fmla="*/ 1024910 w 4109304"/>
              <a:gd name="connsiteY26" fmla="*/ 1624084 h 1665027"/>
              <a:gd name="connsiteX27" fmla="*/ 1352457 w 4109304"/>
              <a:gd name="connsiteY27" fmla="*/ 1637732 h 1665027"/>
              <a:gd name="connsiteX28" fmla="*/ 1393400 w 4109304"/>
              <a:gd name="connsiteY28" fmla="*/ 1651379 h 1665027"/>
              <a:gd name="connsiteX29" fmla="*/ 1557173 w 4109304"/>
              <a:gd name="connsiteY29" fmla="*/ 1624084 h 1665027"/>
              <a:gd name="connsiteX30" fmla="*/ 1652707 w 4109304"/>
              <a:gd name="connsiteY30" fmla="*/ 1610436 h 1665027"/>
              <a:gd name="connsiteX31" fmla="*/ 1816481 w 4109304"/>
              <a:gd name="connsiteY31" fmla="*/ 1596788 h 1665027"/>
              <a:gd name="connsiteX32" fmla="*/ 1966606 w 4109304"/>
              <a:gd name="connsiteY32" fmla="*/ 1555845 h 1665027"/>
              <a:gd name="connsiteX33" fmla="*/ 2007549 w 4109304"/>
              <a:gd name="connsiteY33" fmla="*/ 1528550 h 1665027"/>
              <a:gd name="connsiteX34" fmla="*/ 2048493 w 4109304"/>
              <a:gd name="connsiteY34" fmla="*/ 1514902 h 1665027"/>
              <a:gd name="connsiteX35" fmla="*/ 2130379 w 4109304"/>
              <a:gd name="connsiteY35" fmla="*/ 1460311 h 1665027"/>
              <a:gd name="connsiteX36" fmla="*/ 2171322 w 4109304"/>
              <a:gd name="connsiteY36" fmla="*/ 1433015 h 1665027"/>
              <a:gd name="connsiteX37" fmla="*/ 2239561 w 4109304"/>
              <a:gd name="connsiteY37" fmla="*/ 1419368 h 1665027"/>
              <a:gd name="connsiteX38" fmla="*/ 2485221 w 4109304"/>
              <a:gd name="connsiteY38" fmla="*/ 1405720 h 1665027"/>
              <a:gd name="connsiteX39" fmla="*/ 2567107 w 4109304"/>
              <a:gd name="connsiteY39" fmla="*/ 1323833 h 1665027"/>
              <a:gd name="connsiteX40" fmla="*/ 2580755 w 4109304"/>
              <a:gd name="connsiteY40" fmla="*/ 1282890 h 1665027"/>
              <a:gd name="connsiteX41" fmla="*/ 2621699 w 4109304"/>
              <a:gd name="connsiteY41" fmla="*/ 1269242 h 1665027"/>
              <a:gd name="connsiteX42" fmla="*/ 2648994 w 4109304"/>
              <a:gd name="connsiteY42" fmla="*/ 1228299 h 1665027"/>
              <a:gd name="connsiteX43" fmla="*/ 2730881 w 4109304"/>
              <a:gd name="connsiteY43" fmla="*/ 1173708 h 1665027"/>
              <a:gd name="connsiteX44" fmla="*/ 2758176 w 4109304"/>
              <a:gd name="connsiteY44" fmla="*/ 1091821 h 1665027"/>
              <a:gd name="connsiteX45" fmla="*/ 2840063 w 4109304"/>
              <a:gd name="connsiteY45" fmla="*/ 1037230 h 1665027"/>
              <a:gd name="connsiteX46" fmla="*/ 2840063 w 4109304"/>
              <a:gd name="connsiteY46" fmla="*/ 600502 h 1665027"/>
              <a:gd name="connsiteX47" fmla="*/ 2812767 w 4109304"/>
              <a:gd name="connsiteY47" fmla="*/ 559559 h 1665027"/>
              <a:gd name="connsiteX48" fmla="*/ 2799119 w 4109304"/>
              <a:gd name="connsiteY48" fmla="*/ 518615 h 1665027"/>
              <a:gd name="connsiteX49" fmla="*/ 2853710 w 4109304"/>
              <a:gd name="connsiteY49" fmla="*/ 450376 h 1665027"/>
              <a:gd name="connsiteX50" fmla="*/ 2976540 w 4109304"/>
              <a:gd name="connsiteY50" fmla="*/ 464024 h 1665027"/>
              <a:gd name="connsiteX51" fmla="*/ 3044779 w 4109304"/>
              <a:gd name="connsiteY51" fmla="*/ 518615 h 1665027"/>
              <a:gd name="connsiteX52" fmla="*/ 3249496 w 4109304"/>
              <a:gd name="connsiteY52" fmla="*/ 532263 h 1665027"/>
              <a:gd name="connsiteX53" fmla="*/ 3290439 w 4109304"/>
              <a:gd name="connsiteY53" fmla="*/ 559559 h 1665027"/>
              <a:gd name="connsiteX54" fmla="*/ 3413269 w 4109304"/>
              <a:gd name="connsiteY54" fmla="*/ 586854 h 1665027"/>
              <a:gd name="connsiteX55" fmla="*/ 3454212 w 4109304"/>
              <a:gd name="connsiteY55" fmla="*/ 600502 h 1665027"/>
              <a:gd name="connsiteX56" fmla="*/ 3699872 w 4109304"/>
              <a:gd name="connsiteY56" fmla="*/ 614150 h 1665027"/>
              <a:gd name="connsiteX57" fmla="*/ 3713519 w 4109304"/>
              <a:gd name="connsiteY57" fmla="*/ 723332 h 1665027"/>
              <a:gd name="connsiteX58" fmla="*/ 3877293 w 4109304"/>
              <a:gd name="connsiteY58" fmla="*/ 736979 h 1665027"/>
              <a:gd name="connsiteX59" fmla="*/ 4013770 w 4109304"/>
              <a:gd name="connsiteY59" fmla="*/ 750627 h 1665027"/>
              <a:gd name="connsiteX60" fmla="*/ 4027418 w 4109304"/>
              <a:gd name="connsiteY60" fmla="*/ 818866 h 1665027"/>
              <a:gd name="connsiteX61" fmla="*/ 4109304 w 4109304"/>
              <a:gd name="connsiteY61" fmla="*/ 832514 h 16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109304" h="1665027">
                <a:moveTo>
                  <a:pt x="260636" y="0"/>
                </a:moveTo>
                <a:cubicBezTo>
                  <a:pt x="246988" y="9099"/>
                  <a:pt x="234682" y="20634"/>
                  <a:pt x="219693" y="27296"/>
                </a:cubicBezTo>
                <a:cubicBezTo>
                  <a:pt x="193401" y="38981"/>
                  <a:pt x="137806" y="54591"/>
                  <a:pt x="137806" y="54591"/>
                </a:cubicBezTo>
                <a:cubicBezTo>
                  <a:pt x="124158" y="63690"/>
                  <a:pt x="107110" y="69079"/>
                  <a:pt x="96863" y="81887"/>
                </a:cubicBezTo>
                <a:cubicBezTo>
                  <a:pt x="87876" y="93121"/>
                  <a:pt x="89649" y="109963"/>
                  <a:pt x="83215" y="122830"/>
                </a:cubicBezTo>
                <a:cubicBezTo>
                  <a:pt x="75879" y="137501"/>
                  <a:pt x="65018" y="150125"/>
                  <a:pt x="55919" y="163773"/>
                </a:cubicBezTo>
                <a:cubicBezTo>
                  <a:pt x="0" y="331541"/>
                  <a:pt x="33178" y="216184"/>
                  <a:pt x="55919" y="614150"/>
                </a:cubicBezTo>
                <a:cubicBezTo>
                  <a:pt x="56076" y="616895"/>
                  <a:pt x="72349" y="709749"/>
                  <a:pt x="83215" y="723332"/>
                </a:cubicBezTo>
                <a:cubicBezTo>
                  <a:pt x="93461" y="736140"/>
                  <a:pt x="110510" y="741529"/>
                  <a:pt x="124158" y="750627"/>
                </a:cubicBezTo>
                <a:cubicBezTo>
                  <a:pt x="128707" y="764275"/>
                  <a:pt x="129826" y="779601"/>
                  <a:pt x="137806" y="791571"/>
                </a:cubicBezTo>
                <a:cubicBezTo>
                  <a:pt x="165470" y="833068"/>
                  <a:pt x="190647" y="838463"/>
                  <a:pt x="233340" y="859809"/>
                </a:cubicBezTo>
                <a:cubicBezTo>
                  <a:pt x="311564" y="977146"/>
                  <a:pt x="217781" y="828691"/>
                  <a:pt x="274284" y="941696"/>
                </a:cubicBezTo>
                <a:cubicBezTo>
                  <a:pt x="281619" y="956367"/>
                  <a:pt x="294244" y="967968"/>
                  <a:pt x="301579" y="982639"/>
                </a:cubicBezTo>
                <a:cubicBezTo>
                  <a:pt x="308013" y="995506"/>
                  <a:pt x="308090" y="1011092"/>
                  <a:pt x="315227" y="1023582"/>
                </a:cubicBezTo>
                <a:cubicBezTo>
                  <a:pt x="326512" y="1043331"/>
                  <a:pt x="342949" y="1059664"/>
                  <a:pt x="356170" y="1078173"/>
                </a:cubicBezTo>
                <a:cubicBezTo>
                  <a:pt x="365704" y="1091521"/>
                  <a:pt x="373932" y="1105769"/>
                  <a:pt x="383466" y="1119117"/>
                </a:cubicBezTo>
                <a:cubicBezTo>
                  <a:pt x="396687" y="1137626"/>
                  <a:pt x="411188" y="1155199"/>
                  <a:pt x="424409" y="1173708"/>
                </a:cubicBezTo>
                <a:cubicBezTo>
                  <a:pt x="446790" y="1205042"/>
                  <a:pt x="464462" y="1232897"/>
                  <a:pt x="479000" y="1269242"/>
                </a:cubicBezTo>
                <a:cubicBezTo>
                  <a:pt x="489686" y="1295956"/>
                  <a:pt x="497198" y="1323833"/>
                  <a:pt x="506296" y="1351129"/>
                </a:cubicBezTo>
                <a:cubicBezTo>
                  <a:pt x="517845" y="1385777"/>
                  <a:pt x="540402" y="1465427"/>
                  <a:pt x="574534" y="1473959"/>
                </a:cubicBezTo>
                <a:lnTo>
                  <a:pt x="629125" y="1487606"/>
                </a:lnTo>
                <a:cubicBezTo>
                  <a:pt x="647322" y="1496705"/>
                  <a:pt x="664826" y="1507346"/>
                  <a:pt x="683716" y="1514902"/>
                </a:cubicBezTo>
                <a:cubicBezTo>
                  <a:pt x="710430" y="1525588"/>
                  <a:pt x="765603" y="1542197"/>
                  <a:pt x="765603" y="1542197"/>
                </a:cubicBezTo>
                <a:cubicBezTo>
                  <a:pt x="806547" y="1665026"/>
                  <a:pt x="761054" y="1601338"/>
                  <a:pt x="833842" y="1637732"/>
                </a:cubicBezTo>
                <a:cubicBezTo>
                  <a:pt x="848513" y="1645067"/>
                  <a:pt x="861137" y="1655929"/>
                  <a:pt x="874785" y="1665027"/>
                </a:cubicBezTo>
                <a:cubicBezTo>
                  <a:pt x="911179" y="1660478"/>
                  <a:pt x="948582" y="1661029"/>
                  <a:pt x="983967" y="1651379"/>
                </a:cubicBezTo>
                <a:cubicBezTo>
                  <a:pt x="999791" y="1647063"/>
                  <a:pt x="1008519" y="1624691"/>
                  <a:pt x="1024910" y="1624084"/>
                </a:cubicBezTo>
                <a:lnTo>
                  <a:pt x="1352457" y="1637732"/>
                </a:lnTo>
                <a:cubicBezTo>
                  <a:pt x="1366105" y="1642281"/>
                  <a:pt x="1379046" y="1652336"/>
                  <a:pt x="1393400" y="1651379"/>
                </a:cubicBezTo>
                <a:cubicBezTo>
                  <a:pt x="1448621" y="1647698"/>
                  <a:pt x="1502385" y="1631911"/>
                  <a:pt x="1557173" y="1624084"/>
                </a:cubicBezTo>
                <a:cubicBezTo>
                  <a:pt x="1589018" y="1619535"/>
                  <a:pt x="1620716" y="1613804"/>
                  <a:pt x="1652707" y="1610436"/>
                </a:cubicBezTo>
                <a:cubicBezTo>
                  <a:pt x="1707187" y="1604701"/>
                  <a:pt x="1761890" y="1601337"/>
                  <a:pt x="1816481" y="1596788"/>
                </a:cubicBezTo>
                <a:cubicBezTo>
                  <a:pt x="1912933" y="1577499"/>
                  <a:pt x="1862713" y="1590476"/>
                  <a:pt x="1966606" y="1555845"/>
                </a:cubicBezTo>
                <a:cubicBezTo>
                  <a:pt x="1982167" y="1550658"/>
                  <a:pt x="1992878" y="1535885"/>
                  <a:pt x="2007549" y="1528550"/>
                </a:cubicBezTo>
                <a:cubicBezTo>
                  <a:pt x="2020416" y="1522116"/>
                  <a:pt x="2034845" y="1519451"/>
                  <a:pt x="2048493" y="1514902"/>
                </a:cubicBezTo>
                <a:lnTo>
                  <a:pt x="2130379" y="1460311"/>
                </a:lnTo>
                <a:cubicBezTo>
                  <a:pt x="2144027" y="1451212"/>
                  <a:pt x="2155238" y="1436232"/>
                  <a:pt x="2171322" y="1433015"/>
                </a:cubicBezTo>
                <a:cubicBezTo>
                  <a:pt x="2194068" y="1428466"/>
                  <a:pt x="2216451" y="1421377"/>
                  <a:pt x="2239561" y="1419368"/>
                </a:cubicBezTo>
                <a:cubicBezTo>
                  <a:pt x="2321266" y="1412263"/>
                  <a:pt x="2403334" y="1410269"/>
                  <a:pt x="2485221" y="1405720"/>
                </a:cubicBezTo>
                <a:lnTo>
                  <a:pt x="2567107" y="1323833"/>
                </a:lnTo>
                <a:cubicBezTo>
                  <a:pt x="2577279" y="1313661"/>
                  <a:pt x="2570583" y="1293062"/>
                  <a:pt x="2580755" y="1282890"/>
                </a:cubicBezTo>
                <a:cubicBezTo>
                  <a:pt x="2590928" y="1272717"/>
                  <a:pt x="2608051" y="1273791"/>
                  <a:pt x="2621699" y="1269242"/>
                </a:cubicBezTo>
                <a:cubicBezTo>
                  <a:pt x="2630797" y="1255594"/>
                  <a:pt x="2636650" y="1239100"/>
                  <a:pt x="2648994" y="1228299"/>
                </a:cubicBezTo>
                <a:cubicBezTo>
                  <a:pt x="2673682" y="1206697"/>
                  <a:pt x="2730881" y="1173708"/>
                  <a:pt x="2730881" y="1173708"/>
                </a:cubicBezTo>
                <a:lnTo>
                  <a:pt x="2758176" y="1091821"/>
                </a:lnTo>
                <a:cubicBezTo>
                  <a:pt x="2768550" y="1060699"/>
                  <a:pt x="2840063" y="1037230"/>
                  <a:pt x="2840063" y="1037230"/>
                </a:cubicBezTo>
                <a:cubicBezTo>
                  <a:pt x="2893385" y="877257"/>
                  <a:pt x="2873179" y="953742"/>
                  <a:pt x="2840063" y="600502"/>
                </a:cubicBezTo>
                <a:cubicBezTo>
                  <a:pt x="2838532" y="584171"/>
                  <a:pt x="2821866" y="573207"/>
                  <a:pt x="2812767" y="559559"/>
                </a:cubicBezTo>
                <a:cubicBezTo>
                  <a:pt x="2808218" y="545911"/>
                  <a:pt x="2799119" y="533001"/>
                  <a:pt x="2799119" y="518615"/>
                </a:cubicBezTo>
                <a:cubicBezTo>
                  <a:pt x="2799119" y="474668"/>
                  <a:pt x="2822273" y="471335"/>
                  <a:pt x="2853710" y="450376"/>
                </a:cubicBezTo>
                <a:cubicBezTo>
                  <a:pt x="2894653" y="454925"/>
                  <a:pt x="2937825" y="449946"/>
                  <a:pt x="2976540" y="464024"/>
                </a:cubicBezTo>
                <a:cubicBezTo>
                  <a:pt x="3113862" y="513960"/>
                  <a:pt x="2898777" y="502393"/>
                  <a:pt x="3044779" y="518615"/>
                </a:cubicBezTo>
                <a:cubicBezTo>
                  <a:pt x="3112751" y="526167"/>
                  <a:pt x="3181257" y="527714"/>
                  <a:pt x="3249496" y="532263"/>
                </a:cubicBezTo>
                <a:cubicBezTo>
                  <a:pt x="3263144" y="541362"/>
                  <a:pt x="3275363" y="553098"/>
                  <a:pt x="3290439" y="559559"/>
                </a:cubicBezTo>
                <a:cubicBezTo>
                  <a:pt x="3310047" y="567962"/>
                  <a:pt x="3397733" y="582970"/>
                  <a:pt x="3413269" y="586854"/>
                </a:cubicBezTo>
                <a:cubicBezTo>
                  <a:pt x="3427225" y="590343"/>
                  <a:pt x="3439891" y="599138"/>
                  <a:pt x="3454212" y="600502"/>
                </a:cubicBezTo>
                <a:cubicBezTo>
                  <a:pt x="3535855" y="608278"/>
                  <a:pt x="3617985" y="609601"/>
                  <a:pt x="3699872" y="614150"/>
                </a:cubicBezTo>
                <a:cubicBezTo>
                  <a:pt x="3704421" y="650544"/>
                  <a:pt x="3683363" y="702455"/>
                  <a:pt x="3713519" y="723332"/>
                </a:cubicBezTo>
                <a:cubicBezTo>
                  <a:pt x="3758559" y="754513"/>
                  <a:pt x="3822737" y="732020"/>
                  <a:pt x="3877293" y="736979"/>
                </a:cubicBezTo>
                <a:lnTo>
                  <a:pt x="4013770" y="750627"/>
                </a:lnTo>
                <a:cubicBezTo>
                  <a:pt x="4018319" y="773373"/>
                  <a:pt x="4014551" y="799565"/>
                  <a:pt x="4027418" y="818866"/>
                </a:cubicBezTo>
                <a:cubicBezTo>
                  <a:pt x="4039394" y="836830"/>
                  <a:pt x="4093738" y="832514"/>
                  <a:pt x="4109304" y="832514"/>
                </a:cubicBezTo>
              </a:path>
            </a:pathLst>
          </a:cu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21035238">
            <a:off x="4644484" y="4648626"/>
            <a:ext cx="3583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Магеллан 1519-1522 годы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endshow" highlightClick="1"/>
          </p:cNvPr>
          <p:cNvSpPr/>
          <p:nvPr/>
        </p:nvSpPr>
        <p:spPr>
          <a:xfrm>
            <a:off x="285720" y="6286520"/>
            <a:ext cx="121444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715272" y="6286520"/>
            <a:ext cx="114300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52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Открытие морского пути в Индию в 1498 году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8674" name="Picture 2" descr="Файл:Caminho maritimo para a Ind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714487"/>
            <a:ext cx="6572296" cy="4680989"/>
          </a:xfrm>
          <a:prstGeom prst="rect">
            <a:avLst/>
          </a:prstGeom>
          <a:noFill/>
        </p:spPr>
      </p:pic>
      <p:sp>
        <p:nvSpPr>
          <p:cNvPr id="5" name="4-конечная звезда 4"/>
          <p:cNvSpPr/>
          <p:nvPr/>
        </p:nvSpPr>
        <p:spPr>
          <a:xfrm>
            <a:off x="3071802" y="2000240"/>
            <a:ext cx="500066" cy="428628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6858016" y="3071810"/>
            <a:ext cx="500066" cy="428628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2541640">
            <a:off x="2931005" y="2454830"/>
            <a:ext cx="198776" cy="35448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251587">
            <a:off x="2314198" y="4724872"/>
            <a:ext cx="155130" cy="36763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7303935">
            <a:off x="2602585" y="3497029"/>
            <a:ext cx="182849" cy="34244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6068834">
            <a:off x="3216155" y="5762339"/>
            <a:ext cx="225437" cy="33398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4045803">
            <a:off x="6332634" y="3898470"/>
            <a:ext cx="186837" cy="37929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2623571">
            <a:off x="5217391" y="5665853"/>
            <a:ext cx="179064" cy="285638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20143820">
            <a:off x="5530345" y="3975356"/>
            <a:ext cx="2377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Васко</a:t>
            </a:r>
            <a:r>
              <a:rPr lang="ru-RU" sz="1400" dirty="0" smtClean="0"/>
              <a:t> да Гама 1498 г.</a:t>
            </a:r>
            <a:endParaRPr lang="ru-RU" sz="1400" dirty="0"/>
          </a:p>
        </p:txBody>
      </p:sp>
      <p:sp>
        <p:nvSpPr>
          <p:cNvPr id="14" name="Управляющая кнопка: настраиваемая 13">
            <a:hlinkClick r:id="" action="ppaction://hlinkshowjump?jump=endshow" highlightClick="1"/>
          </p:cNvPr>
          <p:cNvSpPr/>
          <p:nvPr/>
        </p:nvSpPr>
        <p:spPr>
          <a:xfrm>
            <a:off x="285720" y="6286520"/>
            <a:ext cx="121444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715272" y="6286520"/>
            <a:ext cx="114300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Файл:Caminho maritimo para a Ind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714488"/>
            <a:ext cx="6572296" cy="46809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9828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а 39 из 7081"/>
          <p:cNvPicPr>
            <a:picLocks noChangeAspect="1" noChangeArrowheads="1"/>
          </p:cNvPicPr>
          <p:nvPr/>
        </p:nvPicPr>
        <p:blipFill>
          <a:blip r:embed="rId3"/>
          <a:srcRect t="4537" b="3220"/>
          <a:stretch>
            <a:fillRect/>
          </a:stretch>
        </p:blipFill>
        <p:spPr bwMode="auto">
          <a:xfrm>
            <a:off x="1357290" y="1357298"/>
            <a:ext cx="6858048" cy="449829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Открытие Америки в 1492 году 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-конечная звезда 4"/>
          <p:cNvSpPr/>
          <p:nvPr/>
        </p:nvSpPr>
        <p:spPr>
          <a:xfrm>
            <a:off x="6715140" y="2571744"/>
            <a:ext cx="500066" cy="428628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20850662">
            <a:off x="3719287" y="3045043"/>
            <a:ext cx="24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Колумб 1492 г.</a:t>
            </a:r>
            <a:endParaRPr lang="ru-RU" sz="1400" dirty="0"/>
          </a:p>
        </p:txBody>
      </p:sp>
      <p:sp>
        <p:nvSpPr>
          <p:cNvPr id="7" name="Управляющая кнопка: настраиваемая 6">
            <a:hlinkClick r:id="" action="ppaction://hlinkshowjump?jump=endshow" highlightClick="1"/>
          </p:cNvPr>
          <p:cNvSpPr/>
          <p:nvPr/>
        </p:nvSpPr>
        <p:spPr>
          <a:xfrm>
            <a:off x="214282" y="6286520"/>
            <a:ext cx="121444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086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Интернет - ресурсы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857364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http://dimma43.narod.ru/magellan-map.jpg</a:t>
            </a:r>
            <a:r>
              <a:rPr lang="ru-RU" dirty="0" smtClean="0"/>
              <a:t>  Магеллан</a:t>
            </a:r>
          </a:p>
          <a:p>
            <a:r>
              <a:rPr lang="en-US" dirty="0" smtClean="0">
                <a:hlinkClick r:id="rId4"/>
              </a:rPr>
              <a:t>http://upload.wikimedia.org/wikipedia/commons/2/21/Caminho_maritimo_para_a_India.png</a:t>
            </a:r>
            <a:r>
              <a:rPr lang="ru-RU" dirty="0" smtClean="0"/>
              <a:t> </a:t>
            </a:r>
            <a:r>
              <a:rPr lang="ru-RU" dirty="0" err="1" smtClean="0"/>
              <a:t>Васко</a:t>
            </a:r>
            <a:r>
              <a:rPr lang="ru-RU" dirty="0" smtClean="0"/>
              <a:t> да Гамма</a:t>
            </a:r>
          </a:p>
          <a:p>
            <a:r>
              <a:rPr lang="en-US" dirty="0" smtClean="0">
                <a:hlinkClick r:id="rId5"/>
              </a:rPr>
              <a:t>http://dic.academic.ru/pictures/enc_colier/hm_6004.jpg</a:t>
            </a:r>
            <a:r>
              <a:rPr lang="en-US" dirty="0" smtClean="0"/>
              <a:t> </a:t>
            </a:r>
            <a:r>
              <a:rPr lang="ru-RU" dirty="0" smtClean="0"/>
              <a:t>Колумб</a:t>
            </a:r>
            <a:endParaRPr lang="ru-RU" dirty="0"/>
          </a:p>
        </p:txBody>
      </p:sp>
      <p:pic>
        <p:nvPicPr>
          <p:cNvPr id="1026" name="Picture 2" descr="http://img.yandex.net/i/images/visual_search_tease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714356"/>
            <a:ext cx="889473" cy="1071570"/>
          </a:xfrm>
          <a:prstGeom prst="rect">
            <a:avLst/>
          </a:prstGeom>
          <a:noFill/>
        </p:spPr>
      </p:pic>
      <p:sp>
        <p:nvSpPr>
          <p:cNvPr id="5" name="Управляющая кнопка: настраиваемая 4">
            <a:hlinkClick r:id="" action="ppaction://hlinkshowjump?jump=endshow" highlightClick="1"/>
          </p:cNvPr>
          <p:cNvSpPr/>
          <p:nvPr/>
        </p:nvSpPr>
        <p:spPr>
          <a:xfrm>
            <a:off x="214282" y="6286520"/>
            <a:ext cx="1214446" cy="2857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559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1"/>
  <p:tag name="ISPRING_SCORM_RATE_QUIZZES" val="0"/>
  <p:tag name="ISPRING_SCORM_PASSING_SCORE" val="100.0000000000"/>
  <p:tag name="GENSWF_OUTPUT_FILE_NAME" val="Задания "/>
  <p:tag name="ISPRING_RESOURCE_PATHS_HASH_2" val="e01adef9d929ece867afd6384d49ffacca19ac"/>
</p:tagLst>
</file>

<file path=ppt/theme/theme1.xml><?xml version="1.0" encoding="utf-8"?>
<a:theme xmlns:a="http://schemas.openxmlformats.org/drawingml/2006/main" name="Шаблон оформления 'Орбита'">
  <a:themeElements>
    <a:clrScheme name="Office Theme 13">
      <a:dk1>
        <a:srgbClr val="003300"/>
      </a:dk1>
      <a:lt1>
        <a:srgbClr val="FFFFFF"/>
      </a:lt1>
      <a:dk2>
        <a:srgbClr val="3A566E"/>
      </a:dk2>
      <a:lt2>
        <a:srgbClr val="808080"/>
      </a:lt2>
      <a:accent1>
        <a:srgbClr val="A6BF73"/>
      </a:accent1>
      <a:accent2>
        <a:srgbClr val="FFFFCC"/>
      </a:accent2>
      <a:accent3>
        <a:srgbClr val="FFFFFF"/>
      </a:accent3>
      <a:accent4>
        <a:srgbClr val="002A00"/>
      </a:accent4>
      <a:accent5>
        <a:srgbClr val="D0DCBC"/>
      </a:accent5>
      <a:accent6>
        <a:srgbClr val="E7E7B9"/>
      </a:accent6>
      <a:hlink>
        <a:srgbClr val="7EA0BC"/>
      </a:hlink>
      <a:folHlink>
        <a:srgbClr val="BF848A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00"/>
        </a:dk1>
        <a:lt1>
          <a:srgbClr val="FFFFFF"/>
        </a:lt1>
        <a:dk2>
          <a:srgbClr val="3A566E"/>
        </a:dk2>
        <a:lt2>
          <a:srgbClr val="808080"/>
        </a:lt2>
        <a:accent1>
          <a:srgbClr val="A6BF73"/>
        </a:accent1>
        <a:accent2>
          <a:srgbClr val="FFFFCC"/>
        </a:accent2>
        <a:accent3>
          <a:srgbClr val="FFFFFF"/>
        </a:accent3>
        <a:accent4>
          <a:srgbClr val="002A00"/>
        </a:accent4>
        <a:accent5>
          <a:srgbClr val="D0DCBC"/>
        </a:accent5>
        <a:accent6>
          <a:srgbClr val="E7E7B9"/>
        </a:accent6>
        <a:hlink>
          <a:srgbClr val="7EA0BC"/>
        </a:hlink>
        <a:folHlink>
          <a:srgbClr val="BF8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'Орбита'</Template>
  <TotalTime>15</TotalTime>
  <Words>386</Words>
  <Application>Microsoft Office PowerPoint</Application>
  <PresentationFormat>Экран (4:3)</PresentationFormat>
  <Paragraphs>56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Шаблон оформления 'Орбита'</vt:lpstr>
      <vt:lpstr>Задания по теме «Развитие географических знаний о Земле». Заполните таблицу «Великие географические открытия» по образцу.</vt:lpstr>
      <vt:lpstr>Задания по теме «Развитие географических знаний о Земле»</vt:lpstr>
      <vt:lpstr>Презентация PowerPoint</vt:lpstr>
      <vt:lpstr>Задание по теме «Развитие знаний о Земле»</vt:lpstr>
      <vt:lpstr>Кругосветное плавание Магеллана 1519-1522 годы</vt:lpstr>
      <vt:lpstr>Открытие морского пути в Индию в 1498 году</vt:lpstr>
      <vt:lpstr>Открытие Америки в 1492 году    </vt:lpstr>
      <vt:lpstr>Интернет -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по теме "Изучение Земли"</dc:title>
  <dc:creator>19</dc:creator>
  <cp:lastModifiedBy>Безногова</cp:lastModifiedBy>
  <cp:revision>16</cp:revision>
  <dcterms:created xsi:type="dcterms:W3CDTF">2009-09-01T10:49:00Z</dcterms:created>
  <dcterms:modified xsi:type="dcterms:W3CDTF">2013-09-02T16:52:43Z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TC100690451049</vt:lpwstr>
  </property>
</Properties>
</file>